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p:sldId id="256" r:id="rId5"/>
  </p:sldIdLst>
  <p:sldSz cx="43891200" cy="32918400"/>
  <p:notesSz cx="9144000" cy="6858000"/>
  <p:defaultTextStyle>
    <a:defPPr>
      <a:defRPr lang="en-US"/>
    </a:defPPr>
    <a:lvl1pPr marL="0" algn="l" defTabSz="4805938" rtl="0" eaLnBrk="1" latinLnBrk="0" hangingPunct="1">
      <a:defRPr sz="9499" kern="1200">
        <a:solidFill>
          <a:schemeClr val="tx1"/>
        </a:solidFill>
        <a:latin typeface="+mn-lt"/>
        <a:ea typeface="+mn-ea"/>
        <a:cs typeface="+mn-cs"/>
      </a:defRPr>
    </a:lvl1pPr>
    <a:lvl2pPr marL="2402970" algn="l" defTabSz="4805938" rtl="0" eaLnBrk="1" latinLnBrk="0" hangingPunct="1">
      <a:defRPr sz="9499" kern="1200">
        <a:solidFill>
          <a:schemeClr val="tx1"/>
        </a:solidFill>
        <a:latin typeface="+mn-lt"/>
        <a:ea typeface="+mn-ea"/>
        <a:cs typeface="+mn-cs"/>
      </a:defRPr>
    </a:lvl2pPr>
    <a:lvl3pPr marL="4805938" algn="l" defTabSz="4805938" rtl="0" eaLnBrk="1" latinLnBrk="0" hangingPunct="1">
      <a:defRPr sz="9499" kern="1200">
        <a:solidFill>
          <a:schemeClr val="tx1"/>
        </a:solidFill>
        <a:latin typeface="+mn-lt"/>
        <a:ea typeface="+mn-ea"/>
        <a:cs typeface="+mn-cs"/>
      </a:defRPr>
    </a:lvl3pPr>
    <a:lvl4pPr marL="7208908" algn="l" defTabSz="4805938" rtl="0" eaLnBrk="1" latinLnBrk="0" hangingPunct="1">
      <a:defRPr sz="9499" kern="1200">
        <a:solidFill>
          <a:schemeClr val="tx1"/>
        </a:solidFill>
        <a:latin typeface="+mn-lt"/>
        <a:ea typeface="+mn-ea"/>
        <a:cs typeface="+mn-cs"/>
      </a:defRPr>
    </a:lvl4pPr>
    <a:lvl5pPr marL="9611876" algn="l" defTabSz="4805938" rtl="0" eaLnBrk="1" latinLnBrk="0" hangingPunct="1">
      <a:defRPr sz="9499" kern="1200">
        <a:solidFill>
          <a:schemeClr val="tx1"/>
        </a:solidFill>
        <a:latin typeface="+mn-lt"/>
        <a:ea typeface="+mn-ea"/>
        <a:cs typeface="+mn-cs"/>
      </a:defRPr>
    </a:lvl5pPr>
    <a:lvl6pPr marL="12014846" algn="l" defTabSz="4805938" rtl="0" eaLnBrk="1" latinLnBrk="0" hangingPunct="1">
      <a:defRPr sz="9499" kern="1200">
        <a:solidFill>
          <a:schemeClr val="tx1"/>
        </a:solidFill>
        <a:latin typeface="+mn-lt"/>
        <a:ea typeface="+mn-ea"/>
        <a:cs typeface="+mn-cs"/>
      </a:defRPr>
    </a:lvl6pPr>
    <a:lvl7pPr marL="14417816" algn="l" defTabSz="4805938" rtl="0" eaLnBrk="1" latinLnBrk="0" hangingPunct="1">
      <a:defRPr sz="9499" kern="1200">
        <a:solidFill>
          <a:schemeClr val="tx1"/>
        </a:solidFill>
        <a:latin typeface="+mn-lt"/>
        <a:ea typeface="+mn-ea"/>
        <a:cs typeface="+mn-cs"/>
      </a:defRPr>
    </a:lvl7pPr>
    <a:lvl8pPr marL="16820786" algn="l" defTabSz="4805938" rtl="0" eaLnBrk="1" latinLnBrk="0" hangingPunct="1">
      <a:defRPr sz="9499" kern="1200">
        <a:solidFill>
          <a:schemeClr val="tx1"/>
        </a:solidFill>
        <a:latin typeface="+mn-lt"/>
        <a:ea typeface="+mn-ea"/>
        <a:cs typeface="+mn-cs"/>
      </a:defRPr>
    </a:lvl8pPr>
    <a:lvl9pPr marL="19223754" algn="l" defTabSz="4805938" rtl="0" eaLnBrk="1" latinLnBrk="0" hangingPunct="1">
      <a:defRPr sz="949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818"/>
    <p:restoredTop sz="94673"/>
  </p:normalViewPr>
  <p:slideViewPr>
    <p:cSldViewPr snapToGrid="0">
      <p:cViewPr>
        <p:scale>
          <a:sx n="41" d="100"/>
          <a:sy n="41" d="100"/>
        </p:scale>
        <p:origin x="144" y="464"/>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2900"/>
          </a:xfrm>
          <a:prstGeom prst="rect">
            <a:avLst/>
          </a:prstGeom>
        </p:spPr>
        <p:txBody>
          <a:bodyPr vert="horz" lIns="91440" tIns="45720" rIns="91440" bIns="45720" rtlCol="0"/>
          <a:lstStyle>
            <a:lvl1pPr algn="r">
              <a:defRPr sz="1200"/>
            </a:lvl1pPr>
          </a:lstStyle>
          <a:p>
            <a:fld id="{882B61F3-5F57-4214-B55D-91732130B261}" type="datetimeFigureOut">
              <a:rPr lang="en-US" smtClean="0"/>
              <a:pPr/>
              <a:t>2/15/25</a:t>
            </a:fld>
            <a:endParaRPr lang="en-US"/>
          </a:p>
        </p:txBody>
      </p:sp>
      <p:sp>
        <p:nvSpPr>
          <p:cNvPr id="4" name="Footer Placeholder 3"/>
          <p:cNvSpPr>
            <a:spLocks noGrp="1"/>
          </p:cNvSpPr>
          <p:nvPr>
            <p:ph type="ftr" sz="quarter" idx="2"/>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2900"/>
          </a:xfrm>
          <a:prstGeom prst="rect">
            <a:avLst/>
          </a:prstGeom>
        </p:spPr>
        <p:txBody>
          <a:bodyPr vert="horz" lIns="91440" tIns="45720" rIns="91440" bIns="45720" rtlCol="0" anchor="b"/>
          <a:lstStyle>
            <a:lvl1pPr algn="r">
              <a:defRPr sz="1200"/>
            </a:lvl1pPr>
          </a:lstStyle>
          <a:p>
            <a:fld id="{6C68439C-8DAE-4097-A5C9-0DB7AEA44384}" type="slidenum">
              <a:rPr lang="en-US" smtClean="0"/>
              <a:pPr/>
              <a:t>‹#›</a:t>
            </a:fld>
            <a:endParaRPr lang="en-US"/>
          </a:p>
        </p:txBody>
      </p:sp>
    </p:spTree>
    <p:extLst>
      <p:ext uri="{BB962C8B-B14F-4D97-AF65-F5344CB8AC3E}">
        <p14:creationId xmlns:p14="http://schemas.microsoft.com/office/powerpoint/2010/main" val="385369728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tiff>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CC813116-EFEE-4CC2-BEBC-0BBC711B6508}" type="datetimeFigureOut">
              <a:rPr lang="en-US" smtClean="0"/>
              <a:pPr/>
              <a:t>2/15/25</a:t>
            </a:fld>
            <a:endParaRPr lang="en-US"/>
          </a:p>
        </p:txBody>
      </p:sp>
      <p:sp>
        <p:nvSpPr>
          <p:cNvPr id="4" name="Slide Image Placeholder 3"/>
          <p:cNvSpPr>
            <a:spLocks noGrp="1" noRot="1" noChangeAspect="1"/>
          </p:cNvSpPr>
          <p:nvPr>
            <p:ph type="sldImg" idx="2"/>
          </p:nvPr>
        </p:nvSpPr>
        <p:spPr>
          <a:xfrm>
            <a:off x="2857500" y="514350"/>
            <a:ext cx="3430588"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80977E05-8BCB-4242-95E8-A7548FCC8567}" type="slidenum">
              <a:rPr lang="en-US" smtClean="0"/>
              <a:pPr/>
              <a:t>‹#›</a:t>
            </a:fld>
            <a:endParaRPr lang="en-US"/>
          </a:p>
        </p:txBody>
      </p:sp>
    </p:spTree>
    <p:extLst>
      <p:ext uri="{BB962C8B-B14F-4D97-AF65-F5344CB8AC3E}">
        <p14:creationId xmlns:p14="http://schemas.microsoft.com/office/powerpoint/2010/main" val="1502484355"/>
      </p:ext>
    </p:extLst>
  </p:cSld>
  <p:clrMap bg1="lt1" tx1="dk1" bg2="lt2" tx2="dk2" accent1="accent1" accent2="accent2" accent3="accent3" accent4="accent4" accent5="accent5" accent6="accent6" hlink="hlink" folHlink="folHlink"/>
  <p:notesStyle>
    <a:lvl1pPr marL="0" algn="l" defTabSz="914180" rtl="0" eaLnBrk="1" latinLnBrk="0" hangingPunct="1">
      <a:defRPr sz="1299" kern="1200">
        <a:solidFill>
          <a:schemeClr val="tx1"/>
        </a:solidFill>
        <a:latin typeface="+mn-lt"/>
        <a:ea typeface="+mn-ea"/>
        <a:cs typeface="+mn-cs"/>
      </a:defRPr>
    </a:lvl1pPr>
    <a:lvl2pPr marL="457090" algn="l" defTabSz="914180" rtl="0" eaLnBrk="1" latinLnBrk="0" hangingPunct="1">
      <a:defRPr sz="1299" kern="1200">
        <a:solidFill>
          <a:schemeClr val="tx1"/>
        </a:solidFill>
        <a:latin typeface="+mn-lt"/>
        <a:ea typeface="+mn-ea"/>
        <a:cs typeface="+mn-cs"/>
      </a:defRPr>
    </a:lvl2pPr>
    <a:lvl3pPr marL="914180" algn="l" defTabSz="914180" rtl="0" eaLnBrk="1" latinLnBrk="0" hangingPunct="1">
      <a:defRPr sz="1299" kern="1200">
        <a:solidFill>
          <a:schemeClr val="tx1"/>
        </a:solidFill>
        <a:latin typeface="+mn-lt"/>
        <a:ea typeface="+mn-ea"/>
        <a:cs typeface="+mn-cs"/>
      </a:defRPr>
    </a:lvl3pPr>
    <a:lvl4pPr marL="1371272" algn="l" defTabSz="914180" rtl="0" eaLnBrk="1" latinLnBrk="0" hangingPunct="1">
      <a:defRPr sz="1299" kern="1200">
        <a:solidFill>
          <a:schemeClr val="tx1"/>
        </a:solidFill>
        <a:latin typeface="+mn-lt"/>
        <a:ea typeface="+mn-ea"/>
        <a:cs typeface="+mn-cs"/>
      </a:defRPr>
    </a:lvl4pPr>
    <a:lvl5pPr marL="1828362" algn="l" defTabSz="914180" rtl="0" eaLnBrk="1" latinLnBrk="0" hangingPunct="1">
      <a:defRPr sz="1299" kern="1200">
        <a:solidFill>
          <a:schemeClr val="tx1"/>
        </a:solidFill>
        <a:latin typeface="+mn-lt"/>
        <a:ea typeface="+mn-ea"/>
        <a:cs typeface="+mn-cs"/>
      </a:defRPr>
    </a:lvl5pPr>
    <a:lvl6pPr marL="2285451" algn="l" defTabSz="914180" rtl="0" eaLnBrk="1" latinLnBrk="0" hangingPunct="1">
      <a:defRPr sz="1299" kern="1200">
        <a:solidFill>
          <a:schemeClr val="tx1"/>
        </a:solidFill>
        <a:latin typeface="+mn-lt"/>
        <a:ea typeface="+mn-ea"/>
        <a:cs typeface="+mn-cs"/>
      </a:defRPr>
    </a:lvl6pPr>
    <a:lvl7pPr marL="2742541" algn="l" defTabSz="914180" rtl="0" eaLnBrk="1" latinLnBrk="0" hangingPunct="1">
      <a:defRPr sz="1299" kern="1200">
        <a:solidFill>
          <a:schemeClr val="tx1"/>
        </a:solidFill>
        <a:latin typeface="+mn-lt"/>
        <a:ea typeface="+mn-ea"/>
        <a:cs typeface="+mn-cs"/>
      </a:defRPr>
    </a:lvl7pPr>
    <a:lvl8pPr marL="3199631" algn="l" defTabSz="914180" rtl="0" eaLnBrk="1" latinLnBrk="0" hangingPunct="1">
      <a:defRPr sz="1299" kern="1200">
        <a:solidFill>
          <a:schemeClr val="tx1"/>
        </a:solidFill>
        <a:latin typeface="+mn-lt"/>
        <a:ea typeface="+mn-ea"/>
        <a:cs typeface="+mn-cs"/>
      </a:defRPr>
    </a:lvl8pPr>
    <a:lvl9pPr marL="3656722" algn="l" defTabSz="914180" rtl="0" eaLnBrk="1" latinLnBrk="0" hangingPunct="1">
      <a:defRPr sz="129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57500" y="514350"/>
            <a:ext cx="3430588" cy="2571750"/>
          </a:xfrm>
        </p:spPr>
      </p:sp>
      <p:sp>
        <p:nvSpPr>
          <p:cNvPr id="3" name="Notes Placeholder 2"/>
          <p:cNvSpPr>
            <a:spLocks noGrp="1"/>
          </p:cNvSpPr>
          <p:nvPr>
            <p:ph type="body" idx="1"/>
          </p:nvPr>
        </p:nvSpPr>
        <p:spPr/>
        <p:txBody>
          <a:bodyPr>
            <a:normAutofit/>
          </a:bodyPr>
          <a:lstStyle/>
          <a:p>
            <a:pPr>
              <a:buFontTx/>
              <a:buNone/>
            </a:pPr>
            <a:endParaRPr lang="en-US" dirty="0"/>
          </a:p>
        </p:txBody>
      </p:sp>
      <p:sp>
        <p:nvSpPr>
          <p:cNvPr id="4" name="Slide Number Placeholder 3"/>
          <p:cNvSpPr>
            <a:spLocks noGrp="1"/>
          </p:cNvSpPr>
          <p:nvPr>
            <p:ph type="sldNum" sz="quarter" idx="10"/>
          </p:nvPr>
        </p:nvSpPr>
        <p:spPr/>
        <p:txBody>
          <a:bodyPr/>
          <a:lstStyle/>
          <a:p>
            <a:fld id="{80977E05-8BCB-4242-95E8-A7548FCC8567}" type="slidenum">
              <a:rPr lang="en-US" smtClean="0"/>
              <a:pPr/>
              <a:t>1</a:t>
            </a:fld>
            <a:endParaRPr lang="en-US"/>
          </a:p>
        </p:txBody>
      </p:sp>
    </p:spTree>
    <p:extLst>
      <p:ext uri="{BB962C8B-B14F-4D97-AF65-F5344CB8AC3E}">
        <p14:creationId xmlns:p14="http://schemas.microsoft.com/office/powerpoint/2010/main" val="3052975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3"/>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36283" indent="0" algn="ctr">
              <a:buNone/>
              <a:defRPr>
                <a:solidFill>
                  <a:schemeClr val="tx1">
                    <a:tint val="75000"/>
                  </a:schemeClr>
                </a:solidFill>
              </a:defRPr>
            </a:lvl2pPr>
            <a:lvl3pPr marL="4272565" indent="0" algn="ctr">
              <a:buNone/>
              <a:defRPr>
                <a:solidFill>
                  <a:schemeClr val="tx1">
                    <a:tint val="75000"/>
                  </a:schemeClr>
                </a:solidFill>
              </a:defRPr>
            </a:lvl3pPr>
            <a:lvl4pPr marL="6408848" indent="0" algn="ctr">
              <a:buNone/>
              <a:defRPr>
                <a:solidFill>
                  <a:schemeClr val="tx1">
                    <a:tint val="75000"/>
                  </a:schemeClr>
                </a:solidFill>
              </a:defRPr>
            </a:lvl4pPr>
            <a:lvl5pPr marL="8545129" indent="0" algn="ctr">
              <a:buNone/>
              <a:defRPr>
                <a:solidFill>
                  <a:schemeClr val="tx1">
                    <a:tint val="75000"/>
                  </a:schemeClr>
                </a:solidFill>
              </a:defRPr>
            </a:lvl5pPr>
            <a:lvl6pPr marL="10681412" indent="0" algn="ctr">
              <a:buNone/>
              <a:defRPr>
                <a:solidFill>
                  <a:schemeClr val="tx1">
                    <a:tint val="75000"/>
                  </a:schemeClr>
                </a:solidFill>
              </a:defRPr>
            </a:lvl6pPr>
            <a:lvl7pPr marL="12817694" indent="0" algn="ctr">
              <a:buNone/>
              <a:defRPr>
                <a:solidFill>
                  <a:schemeClr val="tx1">
                    <a:tint val="75000"/>
                  </a:schemeClr>
                </a:solidFill>
              </a:defRPr>
            </a:lvl7pPr>
            <a:lvl8pPr marL="14953978" indent="0" algn="ctr">
              <a:buNone/>
              <a:defRPr>
                <a:solidFill>
                  <a:schemeClr val="tx1">
                    <a:tint val="75000"/>
                  </a:schemeClr>
                </a:solidFill>
              </a:defRPr>
            </a:lvl8pPr>
            <a:lvl9pPr marL="1709025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784E119-2481-429F-B7C5-DDD91D677A29}" type="datetimeFigureOut">
              <a:rPr lang="en-US" smtClean="0"/>
              <a:pPr/>
              <a:t>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F922F0-B4A9-4D32-B442-6E7BB872757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784E119-2481-429F-B7C5-DDD91D677A29}" type="datetimeFigureOut">
              <a:rPr lang="en-US" smtClean="0"/>
              <a:pPr/>
              <a:t>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F922F0-B4A9-4D32-B442-6E7BB872757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4559086" y="9845042"/>
            <a:ext cx="35547303" cy="20971764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901950" y="9845042"/>
            <a:ext cx="105925617" cy="209717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784E119-2481-429F-B7C5-DDD91D677A29}" type="datetimeFigureOut">
              <a:rPr lang="en-US" smtClean="0"/>
              <a:pPr/>
              <a:t>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F922F0-B4A9-4D32-B442-6E7BB872757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784E119-2481-429F-B7C5-DDD91D677A29}" type="datetimeFigureOut">
              <a:rPr lang="en-US" smtClean="0"/>
              <a:pPr/>
              <a:t>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F922F0-B4A9-4D32-B442-6E7BB872757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8668" b="1" cap="all"/>
            </a:lvl1pPr>
          </a:lstStyle>
          <a:p>
            <a:r>
              <a:rPr lang="en-US"/>
              <a:t>Click to edit Master title style</a:t>
            </a:r>
          </a:p>
        </p:txBody>
      </p:sp>
      <p:sp>
        <p:nvSpPr>
          <p:cNvPr id="3" name="Text Placeholder 2"/>
          <p:cNvSpPr>
            <a:spLocks noGrp="1"/>
          </p:cNvSpPr>
          <p:nvPr>
            <p:ph type="body" idx="1"/>
          </p:nvPr>
        </p:nvSpPr>
        <p:spPr>
          <a:xfrm>
            <a:off x="3467103" y="13952229"/>
            <a:ext cx="37307520" cy="7200897"/>
          </a:xfrm>
        </p:spPr>
        <p:txBody>
          <a:bodyPr anchor="b"/>
          <a:lstStyle>
            <a:lvl1pPr marL="0" indent="0">
              <a:buNone/>
              <a:defRPr sz="9333">
                <a:solidFill>
                  <a:schemeClr val="tx1">
                    <a:tint val="75000"/>
                  </a:schemeClr>
                </a:solidFill>
              </a:defRPr>
            </a:lvl1pPr>
            <a:lvl2pPr marL="2136283" indent="0">
              <a:buNone/>
              <a:defRPr sz="8445">
                <a:solidFill>
                  <a:schemeClr val="tx1">
                    <a:tint val="75000"/>
                  </a:schemeClr>
                </a:solidFill>
              </a:defRPr>
            </a:lvl2pPr>
            <a:lvl3pPr marL="4272565" indent="0">
              <a:buNone/>
              <a:defRPr sz="7466">
                <a:solidFill>
                  <a:schemeClr val="tx1">
                    <a:tint val="75000"/>
                  </a:schemeClr>
                </a:solidFill>
              </a:defRPr>
            </a:lvl3pPr>
            <a:lvl4pPr marL="6408848" indent="0">
              <a:buNone/>
              <a:defRPr sz="6579">
                <a:solidFill>
                  <a:schemeClr val="tx1">
                    <a:tint val="75000"/>
                  </a:schemeClr>
                </a:solidFill>
              </a:defRPr>
            </a:lvl4pPr>
            <a:lvl5pPr marL="8545129" indent="0">
              <a:buNone/>
              <a:defRPr sz="6579">
                <a:solidFill>
                  <a:schemeClr val="tx1">
                    <a:tint val="75000"/>
                  </a:schemeClr>
                </a:solidFill>
              </a:defRPr>
            </a:lvl5pPr>
            <a:lvl6pPr marL="10681412" indent="0">
              <a:buNone/>
              <a:defRPr sz="6579">
                <a:solidFill>
                  <a:schemeClr val="tx1">
                    <a:tint val="75000"/>
                  </a:schemeClr>
                </a:solidFill>
              </a:defRPr>
            </a:lvl6pPr>
            <a:lvl7pPr marL="12817694" indent="0">
              <a:buNone/>
              <a:defRPr sz="6579">
                <a:solidFill>
                  <a:schemeClr val="tx1">
                    <a:tint val="75000"/>
                  </a:schemeClr>
                </a:solidFill>
              </a:defRPr>
            </a:lvl7pPr>
            <a:lvl8pPr marL="14953978" indent="0">
              <a:buNone/>
              <a:defRPr sz="6579">
                <a:solidFill>
                  <a:schemeClr val="tx1">
                    <a:tint val="75000"/>
                  </a:schemeClr>
                </a:solidFill>
              </a:defRPr>
            </a:lvl8pPr>
            <a:lvl9pPr marL="17090259" indent="0">
              <a:buNone/>
              <a:defRPr sz="657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84E119-2481-429F-B7C5-DDD91D677A29}" type="datetimeFigureOut">
              <a:rPr lang="en-US" smtClean="0"/>
              <a:pPr/>
              <a:t>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F922F0-B4A9-4D32-B442-6E7BB872757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901949" y="57348120"/>
            <a:ext cx="70736457" cy="162214560"/>
          </a:xfrm>
        </p:spPr>
        <p:txBody>
          <a:bodyPr/>
          <a:lstStyle>
            <a:lvl1pPr>
              <a:defRPr sz="13066"/>
            </a:lvl1pPr>
            <a:lvl2pPr>
              <a:defRPr sz="11200"/>
            </a:lvl2pPr>
            <a:lvl3pPr>
              <a:defRPr sz="9333"/>
            </a:lvl3pPr>
            <a:lvl4pPr>
              <a:defRPr sz="8445"/>
            </a:lvl4pPr>
            <a:lvl5pPr>
              <a:defRPr sz="8445"/>
            </a:lvl5pPr>
            <a:lvl6pPr>
              <a:defRPr sz="8445"/>
            </a:lvl6pPr>
            <a:lvl7pPr>
              <a:defRPr sz="8445"/>
            </a:lvl7pPr>
            <a:lvl8pPr>
              <a:defRPr sz="8445"/>
            </a:lvl8pPr>
            <a:lvl9pPr>
              <a:defRPr sz="844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9369927" y="57348120"/>
            <a:ext cx="70736463" cy="162214560"/>
          </a:xfrm>
        </p:spPr>
        <p:txBody>
          <a:bodyPr/>
          <a:lstStyle>
            <a:lvl1pPr>
              <a:defRPr sz="13066"/>
            </a:lvl1pPr>
            <a:lvl2pPr>
              <a:defRPr sz="11200"/>
            </a:lvl2pPr>
            <a:lvl3pPr>
              <a:defRPr sz="9333"/>
            </a:lvl3pPr>
            <a:lvl4pPr>
              <a:defRPr sz="8445"/>
            </a:lvl4pPr>
            <a:lvl5pPr>
              <a:defRPr sz="8445"/>
            </a:lvl5pPr>
            <a:lvl6pPr>
              <a:defRPr sz="8445"/>
            </a:lvl6pPr>
            <a:lvl7pPr>
              <a:defRPr sz="8445"/>
            </a:lvl7pPr>
            <a:lvl8pPr>
              <a:defRPr sz="8445"/>
            </a:lvl8pPr>
            <a:lvl9pPr>
              <a:defRPr sz="844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784E119-2481-429F-B7C5-DDD91D677A29}" type="datetimeFigureOut">
              <a:rPr lang="en-US" smtClean="0"/>
              <a:pPr/>
              <a:t>2/15/25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F922F0-B4A9-4D32-B442-6E7BB872757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6" y="7368544"/>
            <a:ext cx="19392903" cy="3070859"/>
          </a:xfrm>
        </p:spPr>
        <p:txBody>
          <a:bodyPr anchor="b"/>
          <a:lstStyle>
            <a:lvl1pPr marL="0" indent="0">
              <a:buNone/>
              <a:defRPr sz="11200" b="1"/>
            </a:lvl1pPr>
            <a:lvl2pPr marL="2136283" indent="0">
              <a:buNone/>
              <a:defRPr sz="9333" b="1"/>
            </a:lvl2pPr>
            <a:lvl3pPr marL="4272565" indent="0">
              <a:buNone/>
              <a:defRPr sz="8445" b="1"/>
            </a:lvl3pPr>
            <a:lvl4pPr marL="6408848" indent="0">
              <a:buNone/>
              <a:defRPr sz="7466" b="1"/>
            </a:lvl4pPr>
            <a:lvl5pPr marL="8545129" indent="0">
              <a:buNone/>
              <a:defRPr sz="7466" b="1"/>
            </a:lvl5pPr>
            <a:lvl6pPr marL="10681412" indent="0">
              <a:buNone/>
              <a:defRPr sz="7466" b="1"/>
            </a:lvl6pPr>
            <a:lvl7pPr marL="12817694" indent="0">
              <a:buNone/>
              <a:defRPr sz="7466" b="1"/>
            </a:lvl7pPr>
            <a:lvl8pPr marL="14953978" indent="0">
              <a:buNone/>
              <a:defRPr sz="7466" b="1"/>
            </a:lvl8pPr>
            <a:lvl9pPr marL="17090259" indent="0">
              <a:buNone/>
              <a:defRPr sz="7466" b="1"/>
            </a:lvl9pPr>
          </a:lstStyle>
          <a:p>
            <a:pPr lvl="0"/>
            <a:r>
              <a:rPr lang="en-US"/>
              <a:t>Click to edit Master text styles</a:t>
            </a:r>
          </a:p>
        </p:txBody>
      </p:sp>
      <p:sp>
        <p:nvSpPr>
          <p:cNvPr id="4" name="Content Placeholder 3"/>
          <p:cNvSpPr>
            <a:spLocks noGrp="1"/>
          </p:cNvSpPr>
          <p:nvPr>
            <p:ph sz="half" idx="2"/>
          </p:nvPr>
        </p:nvSpPr>
        <p:spPr>
          <a:xfrm>
            <a:off x="2194566" y="10439402"/>
            <a:ext cx="19392903" cy="18966182"/>
          </a:xfrm>
        </p:spPr>
        <p:txBody>
          <a:bodyPr/>
          <a:lstStyle>
            <a:lvl1pPr>
              <a:defRPr sz="11200"/>
            </a:lvl1pPr>
            <a:lvl2pPr>
              <a:defRPr sz="9333"/>
            </a:lvl2pPr>
            <a:lvl3pPr>
              <a:defRPr sz="8445"/>
            </a:lvl3pPr>
            <a:lvl4pPr>
              <a:defRPr sz="7466"/>
            </a:lvl4pPr>
            <a:lvl5pPr>
              <a:defRPr sz="7466"/>
            </a:lvl5pPr>
            <a:lvl6pPr>
              <a:defRPr sz="7466"/>
            </a:lvl6pPr>
            <a:lvl7pPr>
              <a:defRPr sz="7466"/>
            </a:lvl7pPr>
            <a:lvl8pPr>
              <a:defRPr sz="7466"/>
            </a:lvl8pPr>
            <a:lvl9pPr>
              <a:defRPr sz="746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4"/>
            <a:ext cx="19400520" cy="3070859"/>
          </a:xfrm>
        </p:spPr>
        <p:txBody>
          <a:bodyPr anchor="b"/>
          <a:lstStyle>
            <a:lvl1pPr marL="0" indent="0">
              <a:buNone/>
              <a:defRPr sz="11200" b="1"/>
            </a:lvl1pPr>
            <a:lvl2pPr marL="2136283" indent="0">
              <a:buNone/>
              <a:defRPr sz="9333" b="1"/>
            </a:lvl2pPr>
            <a:lvl3pPr marL="4272565" indent="0">
              <a:buNone/>
              <a:defRPr sz="8445" b="1"/>
            </a:lvl3pPr>
            <a:lvl4pPr marL="6408848" indent="0">
              <a:buNone/>
              <a:defRPr sz="7466" b="1"/>
            </a:lvl4pPr>
            <a:lvl5pPr marL="8545129" indent="0">
              <a:buNone/>
              <a:defRPr sz="7466" b="1"/>
            </a:lvl5pPr>
            <a:lvl6pPr marL="10681412" indent="0">
              <a:buNone/>
              <a:defRPr sz="7466" b="1"/>
            </a:lvl6pPr>
            <a:lvl7pPr marL="12817694" indent="0">
              <a:buNone/>
              <a:defRPr sz="7466" b="1"/>
            </a:lvl7pPr>
            <a:lvl8pPr marL="14953978" indent="0">
              <a:buNone/>
              <a:defRPr sz="7466" b="1"/>
            </a:lvl8pPr>
            <a:lvl9pPr marL="17090259" indent="0">
              <a:buNone/>
              <a:defRPr sz="7466" b="1"/>
            </a:lvl9pPr>
          </a:lstStyle>
          <a:p>
            <a:pPr lvl="0"/>
            <a:r>
              <a:rPr lang="en-US"/>
              <a:t>Click to edit Master text styles</a:t>
            </a:r>
          </a:p>
        </p:txBody>
      </p:sp>
      <p:sp>
        <p:nvSpPr>
          <p:cNvPr id="6" name="Content Placeholder 5"/>
          <p:cNvSpPr>
            <a:spLocks noGrp="1"/>
          </p:cNvSpPr>
          <p:nvPr>
            <p:ph sz="quarter" idx="4"/>
          </p:nvPr>
        </p:nvSpPr>
        <p:spPr>
          <a:xfrm>
            <a:off x="22296123" y="10439402"/>
            <a:ext cx="19400520" cy="18966182"/>
          </a:xfrm>
        </p:spPr>
        <p:txBody>
          <a:bodyPr/>
          <a:lstStyle>
            <a:lvl1pPr>
              <a:defRPr sz="11200"/>
            </a:lvl1pPr>
            <a:lvl2pPr>
              <a:defRPr sz="9333"/>
            </a:lvl2pPr>
            <a:lvl3pPr>
              <a:defRPr sz="8445"/>
            </a:lvl3pPr>
            <a:lvl4pPr>
              <a:defRPr sz="7466"/>
            </a:lvl4pPr>
            <a:lvl5pPr>
              <a:defRPr sz="7466"/>
            </a:lvl5pPr>
            <a:lvl6pPr>
              <a:defRPr sz="7466"/>
            </a:lvl6pPr>
            <a:lvl7pPr>
              <a:defRPr sz="7466"/>
            </a:lvl7pPr>
            <a:lvl8pPr>
              <a:defRPr sz="7466"/>
            </a:lvl8pPr>
            <a:lvl9pPr>
              <a:defRPr sz="746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784E119-2481-429F-B7C5-DDD91D677A29}" type="datetimeFigureOut">
              <a:rPr lang="en-US" smtClean="0"/>
              <a:pPr/>
              <a:t>2/15/25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F922F0-B4A9-4D32-B442-6E7BB872757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784E119-2481-429F-B7C5-DDD91D677A29}" type="datetimeFigureOut">
              <a:rPr lang="en-US" smtClean="0"/>
              <a:pPr/>
              <a:t>2/15/25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F922F0-B4A9-4D32-B442-6E7BB872757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84E119-2481-429F-B7C5-DDD91D677A29}" type="datetimeFigureOut">
              <a:rPr lang="en-US" smtClean="0"/>
              <a:pPr/>
              <a:t>2/15/25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F922F0-B4A9-4D32-B442-6E7BB872757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7" y="1310640"/>
            <a:ext cx="14439903" cy="5577840"/>
          </a:xfrm>
        </p:spPr>
        <p:txBody>
          <a:bodyPr anchor="b"/>
          <a:lstStyle>
            <a:lvl1pPr algn="l">
              <a:defRPr sz="9333" b="1"/>
            </a:lvl1pPr>
          </a:lstStyle>
          <a:p>
            <a:r>
              <a:rPr lang="en-US"/>
              <a:t>Click to edit Master title style</a:t>
            </a:r>
          </a:p>
        </p:txBody>
      </p:sp>
      <p:sp>
        <p:nvSpPr>
          <p:cNvPr id="3" name="Content Placeholder 2"/>
          <p:cNvSpPr>
            <a:spLocks noGrp="1"/>
          </p:cNvSpPr>
          <p:nvPr>
            <p:ph idx="1"/>
          </p:nvPr>
        </p:nvSpPr>
        <p:spPr>
          <a:xfrm>
            <a:off x="17160240" y="1310646"/>
            <a:ext cx="24536400" cy="28094943"/>
          </a:xfrm>
        </p:spPr>
        <p:txBody>
          <a:bodyPr/>
          <a:lstStyle>
            <a:lvl1pPr>
              <a:defRPr sz="14934"/>
            </a:lvl1pPr>
            <a:lvl2pPr>
              <a:defRPr sz="13066"/>
            </a:lvl2pPr>
            <a:lvl3pPr>
              <a:defRPr sz="11200"/>
            </a:lvl3pPr>
            <a:lvl4pPr>
              <a:defRPr sz="9333"/>
            </a:lvl4pPr>
            <a:lvl5pPr>
              <a:defRPr sz="9333"/>
            </a:lvl5pPr>
            <a:lvl6pPr>
              <a:defRPr sz="9333"/>
            </a:lvl6pPr>
            <a:lvl7pPr>
              <a:defRPr sz="9333"/>
            </a:lvl7pPr>
            <a:lvl8pPr>
              <a:defRPr sz="9333"/>
            </a:lvl8pPr>
            <a:lvl9pPr>
              <a:defRPr sz="93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7" y="6888486"/>
            <a:ext cx="14439903" cy="22517103"/>
          </a:xfrm>
        </p:spPr>
        <p:txBody>
          <a:bodyPr/>
          <a:lstStyle>
            <a:lvl1pPr marL="0" indent="0">
              <a:buNone/>
              <a:defRPr sz="6579"/>
            </a:lvl1pPr>
            <a:lvl2pPr marL="2136283" indent="0">
              <a:buNone/>
              <a:defRPr sz="5600"/>
            </a:lvl2pPr>
            <a:lvl3pPr marL="4272565" indent="0">
              <a:buNone/>
              <a:defRPr sz="4712"/>
            </a:lvl3pPr>
            <a:lvl4pPr marL="6408848" indent="0">
              <a:buNone/>
              <a:defRPr sz="4267"/>
            </a:lvl4pPr>
            <a:lvl5pPr marL="8545129" indent="0">
              <a:buNone/>
              <a:defRPr sz="4267"/>
            </a:lvl5pPr>
            <a:lvl6pPr marL="10681412" indent="0">
              <a:buNone/>
              <a:defRPr sz="4267"/>
            </a:lvl6pPr>
            <a:lvl7pPr marL="12817694" indent="0">
              <a:buNone/>
              <a:defRPr sz="4267"/>
            </a:lvl7pPr>
            <a:lvl8pPr marL="14953978" indent="0">
              <a:buNone/>
              <a:defRPr sz="4267"/>
            </a:lvl8pPr>
            <a:lvl9pPr marL="17090259" indent="0">
              <a:buNone/>
              <a:defRPr sz="4267"/>
            </a:lvl9pPr>
          </a:lstStyle>
          <a:p>
            <a:pPr lvl="0"/>
            <a:r>
              <a:rPr lang="en-US"/>
              <a:t>Click to edit Master text styles</a:t>
            </a:r>
          </a:p>
        </p:txBody>
      </p:sp>
      <p:sp>
        <p:nvSpPr>
          <p:cNvPr id="5" name="Date Placeholder 4"/>
          <p:cNvSpPr>
            <a:spLocks noGrp="1"/>
          </p:cNvSpPr>
          <p:nvPr>
            <p:ph type="dt" sz="half" idx="10"/>
          </p:nvPr>
        </p:nvSpPr>
        <p:spPr/>
        <p:txBody>
          <a:bodyPr/>
          <a:lstStyle/>
          <a:p>
            <a:fld id="{0784E119-2481-429F-B7C5-DDD91D677A29}" type="datetimeFigureOut">
              <a:rPr lang="en-US" smtClean="0"/>
              <a:pPr/>
              <a:t>2/15/25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F922F0-B4A9-4D32-B442-6E7BB872757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3"/>
            <a:ext cx="26334720" cy="2720343"/>
          </a:xfrm>
        </p:spPr>
        <p:txBody>
          <a:bodyPr anchor="b"/>
          <a:lstStyle>
            <a:lvl1pPr algn="l">
              <a:defRPr sz="9333" b="1"/>
            </a:lvl1pPr>
          </a:lstStyle>
          <a:p>
            <a:r>
              <a:rPr lang="en-US"/>
              <a:t>Click to edit Master title style</a:t>
            </a:r>
          </a:p>
        </p:txBody>
      </p:sp>
      <p:sp>
        <p:nvSpPr>
          <p:cNvPr id="3" name="Picture Placeholder 2"/>
          <p:cNvSpPr>
            <a:spLocks noGrp="1"/>
          </p:cNvSpPr>
          <p:nvPr>
            <p:ph type="pic" idx="1"/>
          </p:nvPr>
        </p:nvSpPr>
        <p:spPr>
          <a:xfrm>
            <a:off x="8602983" y="2941320"/>
            <a:ext cx="26334720" cy="19751040"/>
          </a:xfrm>
        </p:spPr>
        <p:txBody>
          <a:bodyPr/>
          <a:lstStyle>
            <a:lvl1pPr marL="0" indent="0">
              <a:buNone/>
              <a:defRPr sz="14934"/>
            </a:lvl1pPr>
            <a:lvl2pPr marL="2136283" indent="0">
              <a:buNone/>
              <a:defRPr sz="13066"/>
            </a:lvl2pPr>
            <a:lvl3pPr marL="4272565" indent="0">
              <a:buNone/>
              <a:defRPr sz="11200"/>
            </a:lvl3pPr>
            <a:lvl4pPr marL="6408848" indent="0">
              <a:buNone/>
              <a:defRPr sz="9333"/>
            </a:lvl4pPr>
            <a:lvl5pPr marL="8545129" indent="0">
              <a:buNone/>
              <a:defRPr sz="9333"/>
            </a:lvl5pPr>
            <a:lvl6pPr marL="10681412" indent="0">
              <a:buNone/>
              <a:defRPr sz="9333"/>
            </a:lvl6pPr>
            <a:lvl7pPr marL="12817694" indent="0">
              <a:buNone/>
              <a:defRPr sz="9333"/>
            </a:lvl7pPr>
            <a:lvl8pPr marL="14953978" indent="0">
              <a:buNone/>
              <a:defRPr sz="9333"/>
            </a:lvl8pPr>
            <a:lvl9pPr marL="17090259" indent="0">
              <a:buNone/>
              <a:defRPr sz="9333"/>
            </a:lvl9pPr>
          </a:lstStyle>
          <a:p>
            <a:endParaRPr lang="en-US"/>
          </a:p>
        </p:txBody>
      </p:sp>
      <p:sp>
        <p:nvSpPr>
          <p:cNvPr id="4" name="Text Placeholder 3"/>
          <p:cNvSpPr>
            <a:spLocks noGrp="1"/>
          </p:cNvSpPr>
          <p:nvPr>
            <p:ph type="body" sz="half" idx="2"/>
          </p:nvPr>
        </p:nvSpPr>
        <p:spPr>
          <a:xfrm>
            <a:off x="8602983" y="25763226"/>
            <a:ext cx="26334720" cy="3863337"/>
          </a:xfrm>
        </p:spPr>
        <p:txBody>
          <a:bodyPr/>
          <a:lstStyle>
            <a:lvl1pPr marL="0" indent="0">
              <a:buNone/>
              <a:defRPr sz="6579"/>
            </a:lvl1pPr>
            <a:lvl2pPr marL="2136283" indent="0">
              <a:buNone/>
              <a:defRPr sz="5600"/>
            </a:lvl2pPr>
            <a:lvl3pPr marL="4272565" indent="0">
              <a:buNone/>
              <a:defRPr sz="4712"/>
            </a:lvl3pPr>
            <a:lvl4pPr marL="6408848" indent="0">
              <a:buNone/>
              <a:defRPr sz="4267"/>
            </a:lvl4pPr>
            <a:lvl5pPr marL="8545129" indent="0">
              <a:buNone/>
              <a:defRPr sz="4267"/>
            </a:lvl5pPr>
            <a:lvl6pPr marL="10681412" indent="0">
              <a:buNone/>
              <a:defRPr sz="4267"/>
            </a:lvl6pPr>
            <a:lvl7pPr marL="12817694" indent="0">
              <a:buNone/>
              <a:defRPr sz="4267"/>
            </a:lvl7pPr>
            <a:lvl8pPr marL="14953978" indent="0">
              <a:buNone/>
              <a:defRPr sz="4267"/>
            </a:lvl8pPr>
            <a:lvl9pPr marL="17090259" indent="0">
              <a:buNone/>
              <a:defRPr sz="4267"/>
            </a:lvl9pPr>
          </a:lstStyle>
          <a:p>
            <a:pPr lvl="0"/>
            <a:r>
              <a:rPr lang="en-US"/>
              <a:t>Click to edit Master text styles</a:t>
            </a:r>
          </a:p>
        </p:txBody>
      </p:sp>
      <p:sp>
        <p:nvSpPr>
          <p:cNvPr id="5" name="Date Placeholder 4"/>
          <p:cNvSpPr>
            <a:spLocks noGrp="1"/>
          </p:cNvSpPr>
          <p:nvPr>
            <p:ph type="dt" sz="half" idx="10"/>
          </p:nvPr>
        </p:nvSpPr>
        <p:spPr/>
        <p:txBody>
          <a:bodyPr/>
          <a:lstStyle/>
          <a:p>
            <a:fld id="{0784E119-2481-429F-B7C5-DDD91D677A29}" type="datetimeFigureOut">
              <a:rPr lang="en-US" smtClean="0"/>
              <a:pPr/>
              <a:t>2/15/25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F922F0-B4A9-4D32-B442-6E7BB872757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80651" tIns="240327" rIns="480651" bIns="240327" rtlCol="0" anchor="ctr">
            <a:normAutofit/>
          </a:bodyPr>
          <a:lstStyle/>
          <a:p>
            <a:r>
              <a:rPr lang="en-US"/>
              <a:t>Click to edit Master title style</a:t>
            </a:r>
          </a:p>
        </p:txBody>
      </p:sp>
      <p:sp>
        <p:nvSpPr>
          <p:cNvPr id="3" name="Text Placeholder 2"/>
          <p:cNvSpPr>
            <a:spLocks noGrp="1"/>
          </p:cNvSpPr>
          <p:nvPr>
            <p:ph type="body" idx="1"/>
          </p:nvPr>
        </p:nvSpPr>
        <p:spPr>
          <a:xfrm>
            <a:off x="2194560" y="7680965"/>
            <a:ext cx="39502080" cy="21724622"/>
          </a:xfrm>
          <a:prstGeom prst="rect">
            <a:avLst/>
          </a:prstGeom>
        </p:spPr>
        <p:txBody>
          <a:bodyPr vert="horz" lIns="480651" tIns="240327" rIns="480651" bIns="240327"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3"/>
            <a:ext cx="10241280" cy="1752600"/>
          </a:xfrm>
          <a:prstGeom prst="rect">
            <a:avLst/>
          </a:prstGeom>
        </p:spPr>
        <p:txBody>
          <a:bodyPr vert="horz" lIns="480651" tIns="240327" rIns="480651" bIns="240327" rtlCol="0" anchor="ctr"/>
          <a:lstStyle>
            <a:lvl1pPr algn="l">
              <a:defRPr sz="5600">
                <a:solidFill>
                  <a:schemeClr val="tx1">
                    <a:tint val="75000"/>
                  </a:schemeClr>
                </a:solidFill>
              </a:defRPr>
            </a:lvl1pPr>
          </a:lstStyle>
          <a:p>
            <a:fld id="{0784E119-2481-429F-B7C5-DDD91D677A29}" type="datetimeFigureOut">
              <a:rPr lang="en-US" smtClean="0"/>
              <a:pPr/>
              <a:t>2/15/25</a:t>
            </a:fld>
            <a:endParaRPr lang="en-US"/>
          </a:p>
        </p:txBody>
      </p:sp>
      <p:sp>
        <p:nvSpPr>
          <p:cNvPr id="5" name="Footer Placeholder 4"/>
          <p:cNvSpPr>
            <a:spLocks noGrp="1"/>
          </p:cNvSpPr>
          <p:nvPr>
            <p:ph type="ftr" sz="quarter" idx="3"/>
          </p:nvPr>
        </p:nvSpPr>
        <p:spPr>
          <a:xfrm>
            <a:off x="14996160" y="30510483"/>
            <a:ext cx="13898880" cy="1752600"/>
          </a:xfrm>
          <a:prstGeom prst="rect">
            <a:avLst/>
          </a:prstGeom>
        </p:spPr>
        <p:txBody>
          <a:bodyPr vert="horz" lIns="480651" tIns="240327" rIns="480651" bIns="240327" rtlCol="0" anchor="ctr"/>
          <a:lstStyle>
            <a:lvl1pPr algn="ctr">
              <a:defRPr sz="5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3"/>
            <a:ext cx="10241280" cy="1752600"/>
          </a:xfrm>
          <a:prstGeom prst="rect">
            <a:avLst/>
          </a:prstGeom>
        </p:spPr>
        <p:txBody>
          <a:bodyPr vert="horz" lIns="480651" tIns="240327" rIns="480651" bIns="240327" rtlCol="0" anchor="ctr"/>
          <a:lstStyle>
            <a:lvl1pPr algn="r">
              <a:defRPr sz="5600">
                <a:solidFill>
                  <a:schemeClr val="tx1">
                    <a:tint val="75000"/>
                  </a:schemeClr>
                </a:solidFill>
              </a:defRPr>
            </a:lvl1pPr>
          </a:lstStyle>
          <a:p>
            <a:fld id="{24F922F0-B4A9-4D32-B442-6E7BB872757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272565" rtl="0" eaLnBrk="1" latinLnBrk="0" hangingPunct="1">
        <a:spcBef>
          <a:spcPct val="0"/>
        </a:spcBef>
        <a:buNone/>
        <a:defRPr sz="20534" kern="1200">
          <a:solidFill>
            <a:schemeClr val="tx1"/>
          </a:solidFill>
          <a:latin typeface="+mj-lt"/>
          <a:ea typeface="+mj-ea"/>
          <a:cs typeface="+mj-cs"/>
        </a:defRPr>
      </a:lvl1pPr>
    </p:titleStyle>
    <p:bodyStyle>
      <a:lvl1pPr marL="1602212" indent="-1602212" algn="l" defTabSz="4272565" rtl="0" eaLnBrk="1" latinLnBrk="0" hangingPunct="1">
        <a:spcBef>
          <a:spcPct val="20000"/>
        </a:spcBef>
        <a:buFont typeface="Arial" pitchFamily="34" charset="0"/>
        <a:buChar char="•"/>
        <a:defRPr sz="14934" kern="1200">
          <a:solidFill>
            <a:schemeClr val="tx1"/>
          </a:solidFill>
          <a:latin typeface="+mn-lt"/>
          <a:ea typeface="+mn-ea"/>
          <a:cs typeface="+mn-cs"/>
        </a:defRPr>
      </a:lvl1pPr>
      <a:lvl2pPr marL="3471459" indent="-1335176" algn="l" defTabSz="4272565" rtl="0" eaLnBrk="1" latinLnBrk="0" hangingPunct="1">
        <a:spcBef>
          <a:spcPct val="20000"/>
        </a:spcBef>
        <a:buFont typeface="Arial" pitchFamily="34" charset="0"/>
        <a:buChar char="–"/>
        <a:defRPr sz="13066" kern="1200">
          <a:solidFill>
            <a:schemeClr val="tx1"/>
          </a:solidFill>
          <a:latin typeface="+mn-lt"/>
          <a:ea typeface="+mn-ea"/>
          <a:cs typeface="+mn-cs"/>
        </a:defRPr>
      </a:lvl2pPr>
      <a:lvl3pPr marL="5340705" indent="-1068140" algn="l" defTabSz="4272565" rtl="0" eaLnBrk="1" latinLnBrk="0" hangingPunct="1">
        <a:spcBef>
          <a:spcPct val="20000"/>
        </a:spcBef>
        <a:buFont typeface="Arial" pitchFamily="34" charset="0"/>
        <a:buChar char="•"/>
        <a:defRPr sz="11200" kern="1200">
          <a:solidFill>
            <a:schemeClr val="tx1"/>
          </a:solidFill>
          <a:latin typeface="+mn-lt"/>
          <a:ea typeface="+mn-ea"/>
          <a:cs typeface="+mn-cs"/>
        </a:defRPr>
      </a:lvl3pPr>
      <a:lvl4pPr marL="7476989" indent="-1068140" algn="l" defTabSz="4272565" rtl="0" eaLnBrk="1" latinLnBrk="0" hangingPunct="1">
        <a:spcBef>
          <a:spcPct val="20000"/>
        </a:spcBef>
        <a:buFont typeface="Arial" pitchFamily="34" charset="0"/>
        <a:buChar char="–"/>
        <a:defRPr sz="9333" kern="1200">
          <a:solidFill>
            <a:schemeClr val="tx1"/>
          </a:solidFill>
          <a:latin typeface="+mn-lt"/>
          <a:ea typeface="+mn-ea"/>
          <a:cs typeface="+mn-cs"/>
        </a:defRPr>
      </a:lvl4pPr>
      <a:lvl5pPr marL="9613272" indent="-1068140" algn="l" defTabSz="4272565" rtl="0" eaLnBrk="1" latinLnBrk="0" hangingPunct="1">
        <a:spcBef>
          <a:spcPct val="20000"/>
        </a:spcBef>
        <a:buFont typeface="Arial" pitchFamily="34" charset="0"/>
        <a:buChar char="»"/>
        <a:defRPr sz="9333" kern="1200">
          <a:solidFill>
            <a:schemeClr val="tx1"/>
          </a:solidFill>
          <a:latin typeface="+mn-lt"/>
          <a:ea typeface="+mn-ea"/>
          <a:cs typeface="+mn-cs"/>
        </a:defRPr>
      </a:lvl5pPr>
      <a:lvl6pPr marL="11749554" indent="-1068140" algn="l" defTabSz="4272565" rtl="0" eaLnBrk="1" latinLnBrk="0" hangingPunct="1">
        <a:spcBef>
          <a:spcPct val="20000"/>
        </a:spcBef>
        <a:buFont typeface="Arial" pitchFamily="34" charset="0"/>
        <a:buChar char="•"/>
        <a:defRPr sz="9333" kern="1200">
          <a:solidFill>
            <a:schemeClr val="tx1"/>
          </a:solidFill>
          <a:latin typeface="+mn-lt"/>
          <a:ea typeface="+mn-ea"/>
          <a:cs typeface="+mn-cs"/>
        </a:defRPr>
      </a:lvl6pPr>
      <a:lvl7pPr marL="13885836" indent="-1068140" algn="l" defTabSz="4272565" rtl="0" eaLnBrk="1" latinLnBrk="0" hangingPunct="1">
        <a:spcBef>
          <a:spcPct val="20000"/>
        </a:spcBef>
        <a:buFont typeface="Arial" pitchFamily="34" charset="0"/>
        <a:buChar char="•"/>
        <a:defRPr sz="9333" kern="1200">
          <a:solidFill>
            <a:schemeClr val="tx1"/>
          </a:solidFill>
          <a:latin typeface="+mn-lt"/>
          <a:ea typeface="+mn-ea"/>
          <a:cs typeface="+mn-cs"/>
        </a:defRPr>
      </a:lvl7pPr>
      <a:lvl8pPr marL="16022118" indent="-1068140" algn="l" defTabSz="4272565" rtl="0" eaLnBrk="1" latinLnBrk="0" hangingPunct="1">
        <a:spcBef>
          <a:spcPct val="20000"/>
        </a:spcBef>
        <a:buFont typeface="Arial" pitchFamily="34" charset="0"/>
        <a:buChar char="•"/>
        <a:defRPr sz="9333" kern="1200">
          <a:solidFill>
            <a:schemeClr val="tx1"/>
          </a:solidFill>
          <a:latin typeface="+mn-lt"/>
          <a:ea typeface="+mn-ea"/>
          <a:cs typeface="+mn-cs"/>
        </a:defRPr>
      </a:lvl8pPr>
      <a:lvl9pPr marL="18158401" indent="-1068140" algn="l" defTabSz="4272565" rtl="0" eaLnBrk="1" latinLnBrk="0" hangingPunct="1">
        <a:spcBef>
          <a:spcPct val="20000"/>
        </a:spcBef>
        <a:buFont typeface="Arial" pitchFamily="34" charset="0"/>
        <a:buChar char="•"/>
        <a:defRPr sz="9333" kern="1200">
          <a:solidFill>
            <a:schemeClr val="tx1"/>
          </a:solidFill>
          <a:latin typeface="+mn-lt"/>
          <a:ea typeface="+mn-ea"/>
          <a:cs typeface="+mn-cs"/>
        </a:defRPr>
      </a:lvl9pPr>
    </p:bodyStyle>
    <p:otherStyle>
      <a:defPPr>
        <a:defRPr lang="en-US"/>
      </a:defPPr>
      <a:lvl1pPr marL="0" algn="l" defTabSz="4272565" rtl="0" eaLnBrk="1" latinLnBrk="0" hangingPunct="1">
        <a:defRPr sz="8445" kern="1200">
          <a:solidFill>
            <a:schemeClr val="tx1"/>
          </a:solidFill>
          <a:latin typeface="+mn-lt"/>
          <a:ea typeface="+mn-ea"/>
          <a:cs typeface="+mn-cs"/>
        </a:defRPr>
      </a:lvl1pPr>
      <a:lvl2pPr marL="2136283" algn="l" defTabSz="4272565" rtl="0" eaLnBrk="1" latinLnBrk="0" hangingPunct="1">
        <a:defRPr sz="8445" kern="1200">
          <a:solidFill>
            <a:schemeClr val="tx1"/>
          </a:solidFill>
          <a:latin typeface="+mn-lt"/>
          <a:ea typeface="+mn-ea"/>
          <a:cs typeface="+mn-cs"/>
        </a:defRPr>
      </a:lvl2pPr>
      <a:lvl3pPr marL="4272565" algn="l" defTabSz="4272565" rtl="0" eaLnBrk="1" latinLnBrk="0" hangingPunct="1">
        <a:defRPr sz="8445" kern="1200">
          <a:solidFill>
            <a:schemeClr val="tx1"/>
          </a:solidFill>
          <a:latin typeface="+mn-lt"/>
          <a:ea typeface="+mn-ea"/>
          <a:cs typeface="+mn-cs"/>
        </a:defRPr>
      </a:lvl3pPr>
      <a:lvl4pPr marL="6408848" algn="l" defTabSz="4272565" rtl="0" eaLnBrk="1" latinLnBrk="0" hangingPunct="1">
        <a:defRPr sz="8445" kern="1200">
          <a:solidFill>
            <a:schemeClr val="tx1"/>
          </a:solidFill>
          <a:latin typeface="+mn-lt"/>
          <a:ea typeface="+mn-ea"/>
          <a:cs typeface="+mn-cs"/>
        </a:defRPr>
      </a:lvl4pPr>
      <a:lvl5pPr marL="8545129" algn="l" defTabSz="4272565" rtl="0" eaLnBrk="1" latinLnBrk="0" hangingPunct="1">
        <a:defRPr sz="8445" kern="1200">
          <a:solidFill>
            <a:schemeClr val="tx1"/>
          </a:solidFill>
          <a:latin typeface="+mn-lt"/>
          <a:ea typeface="+mn-ea"/>
          <a:cs typeface="+mn-cs"/>
        </a:defRPr>
      </a:lvl5pPr>
      <a:lvl6pPr marL="10681412" algn="l" defTabSz="4272565" rtl="0" eaLnBrk="1" latinLnBrk="0" hangingPunct="1">
        <a:defRPr sz="8445" kern="1200">
          <a:solidFill>
            <a:schemeClr val="tx1"/>
          </a:solidFill>
          <a:latin typeface="+mn-lt"/>
          <a:ea typeface="+mn-ea"/>
          <a:cs typeface="+mn-cs"/>
        </a:defRPr>
      </a:lvl6pPr>
      <a:lvl7pPr marL="12817694" algn="l" defTabSz="4272565" rtl="0" eaLnBrk="1" latinLnBrk="0" hangingPunct="1">
        <a:defRPr sz="8445" kern="1200">
          <a:solidFill>
            <a:schemeClr val="tx1"/>
          </a:solidFill>
          <a:latin typeface="+mn-lt"/>
          <a:ea typeface="+mn-ea"/>
          <a:cs typeface="+mn-cs"/>
        </a:defRPr>
      </a:lvl7pPr>
      <a:lvl8pPr marL="14953978" algn="l" defTabSz="4272565" rtl="0" eaLnBrk="1" latinLnBrk="0" hangingPunct="1">
        <a:defRPr sz="8445" kern="1200">
          <a:solidFill>
            <a:schemeClr val="tx1"/>
          </a:solidFill>
          <a:latin typeface="+mn-lt"/>
          <a:ea typeface="+mn-ea"/>
          <a:cs typeface="+mn-cs"/>
        </a:defRPr>
      </a:lvl8pPr>
      <a:lvl9pPr marL="17090259" algn="l" defTabSz="4272565" rtl="0" eaLnBrk="1" latinLnBrk="0" hangingPunct="1">
        <a:defRPr sz="844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emf"/><Relationship Id="rId2" Type="http://schemas.openxmlformats.org/officeDocument/2006/relationships/notesSlide" Target="../notesSlides/notesSlide1.xml"/><Relationship Id="rId16" Type="http://schemas.openxmlformats.org/officeDocument/2006/relationships/image" Target="../media/image14.emf"/><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jp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jpg"/><Relationship Id="rId4" Type="http://schemas.openxmlformats.org/officeDocument/2006/relationships/image" Target="../media/image2.tiff"/><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extBox 96">
            <a:extLst>
              <a:ext uri="{FF2B5EF4-FFF2-40B4-BE49-F238E27FC236}">
                <a16:creationId xmlns:a16="http://schemas.microsoft.com/office/drawing/2014/main" id="{653B3CE3-9853-90AE-92AC-764039FC394C}"/>
              </a:ext>
            </a:extLst>
          </p:cNvPr>
          <p:cNvSpPr txBox="1"/>
          <p:nvPr/>
        </p:nvSpPr>
        <p:spPr>
          <a:xfrm>
            <a:off x="530449" y="3651367"/>
            <a:ext cx="11474824" cy="28625931"/>
          </a:xfrm>
          <a:prstGeom prst="rect">
            <a:avLst/>
          </a:prstGeom>
          <a:noFill/>
          <a:ln w="63500">
            <a:solidFill>
              <a:schemeClr val="accent2">
                <a:lumMod val="75000"/>
              </a:schemeClr>
            </a:solidFill>
          </a:ln>
        </p:spPr>
        <p:txBody>
          <a:bodyPr wrap="square" rtlCol="0">
            <a:noAutofit/>
          </a:bodyPr>
          <a:lstStyle/>
          <a:p>
            <a:r>
              <a:rPr kumimoji="0" lang="en-US" sz="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Figure  4:</a:t>
            </a:r>
            <a:endParaRPr lang="en-US" sz="32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EDF56FA8-67D2-BEBE-B10C-FB7BFB0E0DCF}"/>
              </a:ext>
            </a:extLst>
          </p:cNvPr>
          <p:cNvSpPr txBox="1"/>
          <p:nvPr/>
        </p:nvSpPr>
        <p:spPr>
          <a:xfrm>
            <a:off x="12482030" y="3774349"/>
            <a:ext cx="16341564" cy="14410031"/>
          </a:xfrm>
          <a:prstGeom prst="rect">
            <a:avLst/>
          </a:prstGeom>
          <a:noFill/>
          <a:ln w="63500">
            <a:solidFill>
              <a:schemeClr val="accent2">
                <a:lumMod val="75000"/>
              </a:schemeClr>
            </a:solidFill>
          </a:ln>
        </p:spPr>
        <p:txBody>
          <a:bodyPr wrap="square" rtlCol="0">
            <a:noAutofit/>
          </a:bodyPr>
          <a:lstStyle/>
          <a:p>
            <a:pPr algn="ctr"/>
            <a:endParaRPr lang="en-US" sz="5333" dirty="0">
              <a:latin typeface="Times New Roman" panose="02020603050405020304" pitchFamily="18" charset="0"/>
              <a:cs typeface="Times New Roman" panose="02020603050405020304" pitchFamily="18" charset="0"/>
            </a:endParaRPr>
          </a:p>
          <a:p>
            <a:pPr algn="ctr"/>
            <a:endParaRPr lang="en-US" sz="5333" dirty="0">
              <a:latin typeface="Times New Roman" panose="02020603050405020304" pitchFamily="18" charset="0"/>
              <a:cs typeface="Times New Roman" panose="02020603050405020304" pitchFamily="18" charset="0"/>
            </a:endParaRPr>
          </a:p>
          <a:p>
            <a:pPr algn="ctr"/>
            <a:endParaRPr lang="en-US" sz="5333" dirty="0">
              <a:latin typeface="Times New Roman" panose="02020603050405020304" pitchFamily="18" charset="0"/>
              <a:cs typeface="Times New Roman" panose="02020603050405020304" pitchFamily="18" charset="0"/>
            </a:endParaRPr>
          </a:p>
          <a:p>
            <a:pPr algn="ctr"/>
            <a:endParaRPr lang="en-US" sz="5333" dirty="0">
              <a:latin typeface="Times New Roman" panose="02020603050405020304" pitchFamily="18" charset="0"/>
              <a:cs typeface="Times New Roman" panose="02020603050405020304" pitchFamily="18" charset="0"/>
            </a:endParaRPr>
          </a:p>
          <a:p>
            <a:pPr algn="ctr"/>
            <a:endParaRPr lang="en-US" sz="5333" dirty="0">
              <a:latin typeface="Times New Roman" panose="02020603050405020304" pitchFamily="18" charset="0"/>
              <a:cs typeface="Times New Roman" panose="02020603050405020304" pitchFamily="18" charset="0"/>
            </a:endParaRPr>
          </a:p>
          <a:p>
            <a:pPr algn="ctr"/>
            <a:endParaRPr lang="en-US" sz="5333" dirty="0">
              <a:latin typeface="Times New Roman" panose="02020603050405020304" pitchFamily="18" charset="0"/>
              <a:cs typeface="Times New Roman" panose="02020603050405020304" pitchFamily="18" charset="0"/>
            </a:endParaRPr>
          </a:p>
          <a:p>
            <a:pPr algn="ctr"/>
            <a:endParaRPr lang="en-US" sz="5333" dirty="0">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a16="http://schemas.microsoft.com/office/drawing/2014/main" id="{00067622-593E-C204-6FD0-F2D3F9A6B21B}"/>
              </a:ext>
            </a:extLst>
          </p:cNvPr>
          <p:cNvSpPr txBox="1"/>
          <p:nvPr/>
        </p:nvSpPr>
        <p:spPr>
          <a:xfrm>
            <a:off x="12482030" y="18699549"/>
            <a:ext cx="16341564" cy="13630321"/>
          </a:xfrm>
          <a:prstGeom prst="rect">
            <a:avLst/>
          </a:prstGeom>
          <a:noFill/>
          <a:ln w="63500">
            <a:solidFill>
              <a:schemeClr val="accent2">
                <a:lumMod val="75000"/>
              </a:schemeClr>
            </a:solidFill>
          </a:ln>
        </p:spPr>
        <p:txBody>
          <a:bodyPr wrap="square" rtlCol="0">
            <a:noAutofit/>
          </a:bodyPr>
          <a:lstStyle/>
          <a:p>
            <a:pPr algn="ctr"/>
            <a:endParaRPr lang="en-US" sz="5333" dirty="0">
              <a:latin typeface="Times New Roman" panose="02020603050405020304" pitchFamily="18" charset="0"/>
              <a:cs typeface="Times New Roman" panose="02020603050405020304" pitchFamily="18" charset="0"/>
            </a:endParaRPr>
          </a:p>
        </p:txBody>
      </p:sp>
      <p:pic>
        <p:nvPicPr>
          <p:cNvPr id="13" name="Picture 12" descr="Logo, company name&#10;&#10;Description automatically generated">
            <a:extLst>
              <a:ext uri="{FF2B5EF4-FFF2-40B4-BE49-F238E27FC236}">
                <a16:creationId xmlns:a16="http://schemas.microsoft.com/office/drawing/2014/main" id="{1709B3A5-D882-EE60-49E2-886E13A8C2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593" y="199831"/>
            <a:ext cx="2743201" cy="2743201"/>
          </a:xfrm>
          <a:prstGeom prst="rect">
            <a:avLst/>
          </a:prstGeom>
        </p:spPr>
      </p:pic>
      <p:sp>
        <p:nvSpPr>
          <p:cNvPr id="7" name="TextBox 6">
            <a:extLst>
              <a:ext uri="{FF2B5EF4-FFF2-40B4-BE49-F238E27FC236}">
                <a16:creationId xmlns:a16="http://schemas.microsoft.com/office/drawing/2014/main" id="{5F117C20-187C-67A8-3449-F6D8BB99C961}"/>
              </a:ext>
            </a:extLst>
          </p:cNvPr>
          <p:cNvSpPr txBox="1"/>
          <p:nvPr/>
        </p:nvSpPr>
        <p:spPr>
          <a:xfrm>
            <a:off x="29300351" y="3774349"/>
            <a:ext cx="13953339" cy="21938660"/>
          </a:xfrm>
          <a:prstGeom prst="rect">
            <a:avLst/>
          </a:prstGeom>
          <a:noFill/>
          <a:ln w="63500">
            <a:solidFill>
              <a:schemeClr val="accent2">
                <a:lumMod val="75000"/>
              </a:schemeClr>
            </a:solidFill>
          </a:ln>
        </p:spPr>
        <p:txBody>
          <a:bodyPr wrap="square" rtlCol="0">
            <a:noAutofit/>
          </a:bodyPr>
          <a:lstStyle/>
          <a:p>
            <a:endParaRPr lang="en-US" sz="3200" dirty="0">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71C16CFD-37A9-F91B-8A22-DCE430794034}"/>
              </a:ext>
            </a:extLst>
          </p:cNvPr>
          <p:cNvPicPr>
            <a:picLocks noChangeAspect="1"/>
          </p:cNvPicPr>
          <p:nvPr/>
        </p:nvPicPr>
        <p:blipFill>
          <a:blip r:embed="rId4"/>
          <a:stretch>
            <a:fillRect/>
          </a:stretch>
        </p:blipFill>
        <p:spPr>
          <a:xfrm>
            <a:off x="2228320" y="8689487"/>
            <a:ext cx="6919208" cy="3918437"/>
          </a:xfrm>
          <a:prstGeom prst="rect">
            <a:avLst/>
          </a:prstGeom>
        </p:spPr>
      </p:pic>
      <p:sp>
        <p:nvSpPr>
          <p:cNvPr id="34" name="TextBox 33">
            <a:extLst>
              <a:ext uri="{FF2B5EF4-FFF2-40B4-BE49-F238E27FC236}">
                <a16:creationId xmlns:a16="http://schemas.microsoft.com/office/drawing/2014/main" id="{17B4CD00-53C8-BC73-7ECF-C3CC311277AB}"/>
              </a:ext>
            </a:extLst>
          </p:cNvPr>
          <p:cNvSpPr txBox="1"/>
          <p:nvPr/>
        </p:nvSpPr>
        <p:spPr>
          <a:xfrm>
            <a:off x="29282075" y="26196715"/>
            <a:ext cx="13953339" cy="6085636"/>
          </a:xfrm>
          <a:prstGeom prst="rect">
            <a:avLst/>
          </a:prstGeom>
          <a:noFill/>
          <a:ln w="63500">
            <a:solidFill>
              <a:schemeClr val="accent2">
                <a:lumMod val="75000"/>
              </a:schemeClr>
            </a:solidFill>
          </a:ln>
        </p:spPr>
        <p:txBody>
          <a:bodyPr wrap="square" rtlCol="0">
            <a:noAutofit/>
          </a:bodyPr>
          <a:lstStyle/>
          <a:p>
            <a:endParaRPr lang="en-US" sz="3200" dirty="0">
              <a:latin typeface="Times New Roman" panose="02020603050405020304" pitchFamily="18" charset="0"/>
              <a:cs typeface="Times New Roman" panose="02020603050405020304" pitchFamily="18" charset="0"/>
            </a:endParaRPr>
          </a:p>
        </p:txBody>
      </p:sp>
      <p:sp>
        <p:nvSpPr>
          <p:cNvPr id="29" name="TextBox 28">
            <a:extLst>
              <a:ext uri="{FF2B5EF4-FFF2-40B4-BE49-F238E27FC236}">
                <a16:creationId xmlns:a16="http://schemas.microsoft.com/office/drawing/2014/main" id="{FE9061D7-EF20-EF5D-3BE2-323E63B87A40}"/>
              </a:ext>
            </a:extLst>
          </p:cNvPr>
          <p:cNvSpPr txBox="1"/>
          <p:nvPr/>
        </p:nvSpPr>
        <p:spPr>
          <a:xfrm>
            <a:off x="1170292" y="4011512"/>
            <a:ext cx="10536040" cy="5986126"/>
          </a:xfrm>
          <a:prstGeom prst="rect">
            <a:avLst/>
          </a:prstGeom>
          <a:noFill/>
        </p:spPr>
        <p:txBody>
          <a:bodyPr wrap="square" rtlCol="0">
            <a:spAutoFit/>
          </a:bodyPr>
          <a:lstStyle/>
          <a:p>
            <a:pPr marL="0" marR="0" lvl="0" indent="0" algn="l" defTabSz="4805938" rtl="0" eaLnBrk="1" fontAlgn="auto" latinLnBrk="0" hangingPunct="1">
              <a:lnSpc>
                <a:spcPct val="100000"/>
              </a:lnSpc>
              <a:spcBef>
                <a:spcPts val="0"/>
              </a:spcBef>
              <a:spcAft>
                <a:spcPts val="0"/>
              </a:spcAft>
              <a:buClrTx/>
              <a:buSzTx/>
              <a:buFontTx/>
              <a:buNone/>
              <a:tabLst/>
              <a:defRPr/>
            </a:pPr>
            <a:r>
              <a:rPr kumimoji="0" lang="en-US" sz="3600" b="1" i="0" u="sng"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Background</a:t>
            </a:r>
          </a:p>
          <a:p>
            <a:pPr marL="0" marR="0" lvl="0" indent="0" algn="l" defTabSz="4805938" rtl="0" eaLnBrk="1" fontAlgn="auto" latinLnBrk="0" hangingPunct="1">
              <a:lnSpc>
                <a:spcPct val="100000"/>
              </a:lnSpc>
              <a:spcBef>
                <a:spcPts val="0"/>
              </a:spcBef>
              <a:spcAft>
                <a:spcPts val="0"/>
              </a:spcAft>
              <a:buClrTx/>
              <a:buSzTx/>
              <a:buFontTx/>
              <a:buNone/>
              <a:tabLst/>
              <a:defRPr/>
            </a:pPr>
            <a:endParaRPr kumimoji="0" lang="en-US" sz="3600" b="0"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a:p>
            <a:pPr marL="0" marR="0" lvl="0" indent="0" algn="l" defTabSz="4805938"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Disruption of axonal microtubule (MT) arrays is a key factor in nerve degeneration associated with neurodegenerative diseases such as Alzheimer’s. In developing axons, nearly all MTs are oriented with their plus ends away from the cell body, referred to as a “plus-end-out” polarity pattern. </a:t>
            </a:r>
          </a:p>
          <a:p>
            <a:endParaRPr lang="en-US" dirty="0"/>
          </a:p>
        </p:txBody>
      </p:sp>
      <p:sp>
        <p:nvSpPr>
          <p:cNvPr id="31" name="TextBox 30">
            <a:extLst>
              <a:ext uri="{FF2B5EF4-FFF2-40B4-BE49-F238E27FC236}">
                <a16:creationId xmlns:a16="http://schemas.microsoft.com/office/drawing/2014/main" id="{8DC6A01C-6D31-AB2C-15FE-FB64E23B6E24}"/>
              </a:ext>
            </a:extLst>
          </p:cNvPr>
          <p:cNvSpPr txBox="1"/>
          <p:nvPr/>
        </p:nvSpPr>
        <p:spPr>
          <a:xfrm>
            <a:off x="1371104" y="13001797"/>
            <a:ext cx="9793514" cy="2308324"/>
          </a:xfrm>
          <a:prstGeom prst="rect">
            <a:avLst/>
          </a:prstGeom>
          <a:noFill/>
        </p:spPr>
        <p:txBody>
          <a:bodyPr wrap="square" rtlCol="0">
            <a:spAutoFit/>
          </a:bodyPr>
          <a:lstStyle/>
          <a:p>
            <a:pPr marL="0" marR="0" lvl="0" indent="0" algn="l" defTabSz="4805938"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This uniform polarity pattern is under continual threat of corruption in the face of nucleation of new MTs and “flipping” of short MTs into a minus-end-out orientation.</a:t>
            </a:r>
          </a:p>
        </p:txBody>
      </p:sp>
      <p:sp>
        <p:nvSpPr>
          <p:cNvPr id="33" name="TextBox 32">
            <a:extLst>
              <a:ext uri="{FF2B5EF4-FFF2-40B4-BE49-F238E27FC236}">
                <a16:creationId xmlns:a16="http://schemas.microsoft.com/office/drawing/2014/main" id="{B11DCCAC-BC5B-FA47-D389-D4E79295585B}"/>
              </a:ext>
            </a:extLst>
          </p:cNvPr>
          <p:cNvSpPr txBox="1"/>
          <p:nvPr/>
        </p:nvSpPr>
        <p:spPr>
          <a:xfrm>
            <a:off x="968545" y="22458572"/>
            <a:ext cx="10508473" cy="3770135"/>
          </a:xfrm>
          <a:prstGeom prst="rect">
            <a:avLst/>
          </a:prstGeom>
          <a:noFill/>
        </p:spPr>
        <p:txBody>
          <a:bodyPr wrap="square" rtlCol="0">
            <a:spAutoFit/>
          </a:bodyPr>
          <a:lstStyle/>
          <a:p>
            <a:pPr marL="0" marR="0" lvl="0" indent="0" algn="l" defTabSz="4805938"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Objective: </a:t>
            </a:r>
            <a:r>
              <a:rPr lang="en-US" sz="3600"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Computational investigation of how motor protein (MP) transport is impacted by MT polarity flaws</a:t>
            </a:r>
            <a:endParaRPr kumimoji="0" lang="en-US" sz="3600" b="1"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a:p>
            <a:pPr marL="0" marR="0" lvl="0" indent="0" algn="l" defTabSz="4805938"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 </a:t>
            </a:r>
            <a:endParaRPr kumimoji="0" lang="en-US" sz="3600" b="1"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a:p>
            <a:endParaRPr lang="en-US" dirty="0"/>
          </a:p>
        </p:txBody>
      </p:sp>
      <p:sp>
        <p:nvSpPr>
          <p:cNvPr id="36" name="TextBox 35">
            <a:extLst>
              <a:ext uri="{FF2B5EF4-FFF2-40B4-BE49-F238E27FC236}">
                <a16:creationId xmlns:a16="http://schemas.microsoft.com/office/drawing/2014/main" id="{A793BE02-72D2-C4B4-05D9-56D0D438245B}"/>
              </a:ext>
            </a:extLst>
          </p:cNvPr>
          <p:cNvSpPr txBox="1"/>
          <p:nvPr/>
        </p:nvSpPr>
        <p:spPr>
          <a:xfrm>
            <a:off x="12540816" y="4018794"/>
            <a:ext cx="16050044" cy="646331"/>
          </a:xfrm>
          <a:prstGeom prst="rect">
            <a:avLst/>
          </a:prstGeom>
          <a:noFill/>
        </p:spPr>
        <p:txBody>
          <a:bodyPr wrap="square" rtlCol="0">
            <a:spAutoFit/>
          </a:bodyPr>
          <a:lstStyle/>
          <a:p>
            <a:pPr marL="0" marR="0" lvl="0" indent="0" algn="ctr" defTabSz="4805938" rtl="0" eaLnBrk="1" fontAlgn="auto" latinLnBrk="0" hangingPunct="1">
              <a:lnSpc>
                <a:spcPct val="100000"/>
              </a:lnSpc>
              <a:spcBef>
                <a:spcPts val="0"/>
              </a:spcBef>
              <a:spcAft>
                <a:spcPts val="0"/>
              </a:spcAft>
              <a:buClrTx/>
              <a:buSzTx/>
              <a:buFontTx/>
              <a:buNone/>
              <a:tabLst/>
              <a:defRPr/>
            </a:pPr>
            <a:r>
              <a:rPr lang="en-US" sz="3600" b="1" u="sng" dirty="0">
                <a:solidFill>
                  <a:prstClr val="black"/>
                </a:solidFill>
                <a:latin typeface="Arial" panose="020B0604020202020204" pitchFamily="34" charset="0"/>
                <a:cs typeface="Arial" panose="020B0604020202020204" pitchFamily="34" charset="0"/>
              </a:rPr>
              <a:t>Simulation of Motor Protein (MP) Traffic Through The Axon</a:t>
            </a:r>
            <a:endParaRPr kumimoji="0" lang="en-US" sz="3600" b="1" i="0" u="sng"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7" name="TextBox 46">
            <a:extLst>
              <a:ext uri="{FF2B5EF4-FFF2-40B4-BE49-F238E27FC236}">
                <a16:creationId xmlns:a16="http://schemas.microsoft.com/office/drawing/2014/main" id="{92561A2A-A739-F31A-6DE4-A0B9FDB26A79}"/>
              </a:ext>
            </a:extLst>
          </p:cNvPr>
          <p:cNvSpPr txBox="1"/>
          <p:nvPr/>
        </p:nvSpPr>
        <p:spPr>
          <a:xfrm>
            <a:off x="13193067" y="11451190"/>
            <a:ext cx="14996125" cy="3416320"/>
          </a:xfrm>
          <a:prstGeom prst="rect">
            <a:avLst/>
          </a:prstGeom>
          <a:noFill/>
          <a:ln>
            <a:noFill/>
          </a:ln>
        </p:spPr>
        <p:txBody>
          <a:bodyPr wrap="square" rtlCol="0">
            <a:spAutoFit/>
          </a:bodyPr>
          <a:lstStyle/>
          <a:p>
            <a:pPr marL="0" marR="0" lvl="0" indent="0" algn="l" defTabSz="4805938"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We developed an agent-based simulation model in </a:t>
            </a:r>
            <a:r>
              <a:rPr kumimoji="0" lang="en-US" sz="3600" b="0" i="1" u="none" strike="noStrike" kern="1200" cap="none" spc="0" normalizeH="0" baseline="0" noProof="0" dirty="0" err="1">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Matlab</a:t>
            </a:r>
            <a:r>
              <a:rPr kumimoji="0" lang="en-US" sz="3600" b="0"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 that simulates the movement of individual MPs along MTs within an axon. MPs move in a preferred direction along a MT until </a:t>
            </a:r>
            <a:r>
              <a:rPr kumimoji="0" lang="en-US" sz="3600" b="1"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(1) </a:t>
            </a:r>
            <a:r>
              <a:rPr kumimoji="0" lang="en-US" sz="3600" b="0"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they stochastically detach and reattach to another MT; or </a:t>
            </a:r>
            <a:r>
              <a:rPr kumimoji="0" lang="en-US" sz="3600" b="1"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(2) </a:t>
            </a:r>
            <a:r>
              <a:rPr kumimoji="0" lang="en-US" sz="3600" b="0"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they reach the end of a MT; or </a:t>
            </a:r>
            <a:r>
              <a:rPr kumimoji="0" lang="en-US" sz="3600" b="1"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(3)</a:t>
            </a:r>
            <a:r>
              <a:rPr kumimoji="0" lang="en-US" sz="3600" b="0"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 they encounter another MP and experience a “traffic jam” causing one of the MPs to detach. </a:t>
            </a:r>
          </a:p>
        </p:txBody>
      </p:sp>
      <p:sp>
        <p:nvSpPr>
          <p:cNvPr id="49" name="TextBox 48">
            <a:extLst>
              <a:ext uri="{FF2B5EF4-FFF2-40B4-BE49-F238E27FC236}">
                <a16:creationId xmlns:a16="http://schemas.microsoft.com/office/drawing/2014/main" id="{3652E386-E54F-6A5C-8147-109665815A21}"/>
              </a:ext>
            </a:extLst>
          </p:cNvPr>
          <p:cNvSpPr txBox="1"/>
          <p:nvPr/>
        </p:nvSpPr>
        <p:spPr>
          <a:xfrm>
            <a:off x="13193067" y="15172860"/>
            <a:ext cx="13324533" cy="2862322"/>
          </a:xfrm>
          <a:prstGeom prst="rect">
            <a:avLst/>
          </a:prstGeom>
          <a:noFill/>
          <a:ln>
            <a:noFill/>
          </a:ln>
        </p:spPr>
        <p:txBody>
          <a:bodyPr wrap="square" rtlCol="0">
            <a:spAutoFit/>
          </a:bodyPr>
          <a:lstStyle/>
          <a:p>
            <a:pPr marL="0" marR="0" lvl="0" indent="0" algn="l" defTabSz="4805938"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Agent-based simulation tunable features</a:t>
            </a:r>
            <a:endParaRPr lang="en-US" sz="3600" b="1" dirty="0">
              <a:solidFill>
                <a:srgbClr val="000000"/>
              </a:solidFill>
              <a:latin typeface="Arial" panose="020B0604020202020204" pitchFamily="34" charset="0"/>
              <a:ea typeface="Times New Roman" panose="02020603050405020304" pitchFamily="18" charset="0"/>
              <a:cs typeface="Times New Roman" panose="02020603050405020304" pitchFamily="18" charset="0"/>
            </a:endParaRPr>
          </a:p>
          <a:p>
            <a:pPr marL="571500" marR="0" lvl="0" indent="-571500" algn="l" defTabSz="480593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600"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Number of MT’s and MP’s in the axon</a:t>
            </a:r>
          </a:p>
          <a:p>
            <a:pPr marL="571500" marR="0" lvl="0" indent="-571500" algn="l" defTabSz="480593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600"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Distribution of retrograde and anterograde MTs</a:t>
            </a:r>
          </a:p>
          <a:p>
            <a:pPr marL="571500" marR="0" lvl="0" indent="-571500" algn="l" defTabSz="480593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600"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Rate of detaching/reattaching to a new MT</a:t>
            </a:r>
          </a:p>
          <a:p>
            <a:pPr marL="571500" marR="0" lvl="0" indent="-571500" algn="l" defTabSz="480593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600"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Region of axon with flaws polarity distribution (as in figure 3).</a:t>
            </a:r>
          </a:p>
        </p:txBody>
      </p:sp>
      <p:sp>
        <p:nvSpPr>
          <p:cNvPr id="87" name="TextBox 86">
            <a:extLst>
              <a:ext uri="{FF2B5EF4-FFF2-40B4-BE49-F238E27FC236}">
                <a16:creationId xmlns:a16="http://schemas.microsoft.com/office/drawing/2014/main" id="{3F7E6C6A-7F97-F765-A016-0C3228D69AB5}"/>
              </a:ext>
            </a:extLst>
          </p:cNvPr>
          <p:cNvSpPr txBox="1"/>
          <p:nvPr/>
        </p:nvSpPr>
        <p:spPr>
          <a:xfrm>
            <a:off x="30007103" y="22140576"/>
            <a:ext cx="13052712" cy="3477875"/>
          </a:xfrm>
          <a:prstGeom prst="rect">
            <a:avLst/>
          </a:prstGeom>
          <a:noFill/>
        </p:spPr>
        <p:txBody>
          <a:bodyPr wrap="square" lIns="91440" tIns="45720" rIns="91440" bIns="45720" rtlCol="0" anchor="t">
            <a:spAutoFit/>
          </a:bodyPr>
          <a:lstStyle/>
          <a:p>
            <a:pPr marL="0" marR="0" lvl="0" indent="0" algn="l" defTabSz="4805938" rtl="0" eaLnBrk="1" fontAlgn="auto" latinLnBrk="0" hangingPunct="1">
              <a:lnSpc>
                <a:spcPct val="100000"/>
              </a:lnSpc>
              <a:spcBef>
                <a:spcPts val="0"/>
              </a:spcBef>
              <a:spcAft>
                <a:spcPts val="0"/>
              </a:spcAft>
              <a:buClrTx/>
              <a:buSzTx/>
              <a:buFontTx/>
              <a:buNone/>
              <a:tabLst/>
              <a:defRPr/>
            </a:pPr>
            <a:r>
              <a:rPr lang="en-US" sz="3600" b="1" u="sng" dirty="0">
                <a:solidFill>
                  <a:prstClr val="black"/>
                </a:solidFill>
                <a:latin typeface="Arial" panose="020B0604020202020204" pitchFamily="34" charset="0"/>
                <a:cs typeface="Arial" panose="020B0604020202020204" pitchFamily="34" charset="0"/>
              </a:rPr>
              <a:t>Next steps:</a:t>
            </a:r>
          </a:p>
          <a:p>
            <a:pPr marL="571500" indent="-571500">
              <a:buFont typeface="Arial" panose="020B0604020202020204" pitchFamily="34" charset="0"/>
              <a:buChar char="•"/>
              <a:defRPr/>
            </a:pPr>
            <a:r>
              <a:rPr kumimoji="0" lang="en-US" sz="3600" i="0" strike="noStrike" kern="1200" cap="none" spc="0" normalizeH="0" baseline="0" noProof="0" dirty="0">
                <a:ln>
                  <a:noFill/>
                </a:ln>
                <a:effectLst/>
                <a:uLnTx/>
                <a:uFillTx/>
                <a:latin typeface="Arial"/>
                <a:cs typeface="Arial"/>
              </a:rPr>
              <a:t>Experimental </a:t>
            </a:r>
            <a:r>
              <a:rPr lang="en-US" sz="3600" dirty="0">
                <a:latin typeface="Arial"/>
                <a:cs typeface="Arial"/>
              </a:rPr>
              <a:t>test </a:t>
            </a:r>
            <a:r>
              <a:rPr kumimoji="0" lang="en-US" sz="3600" i="0" strike="noStrike" kern="1200" cap="none" spc="0" normalizeH="0" baseline="0" noProof="0" dirty="0">
                <a:ln>
                  <a:noFill/>
                </a:ln>
                <a:effectLst/>
                <a:uLnTx/>
                <a:uFillTx/>
                <a:latin typeface="Arial"/>
                <a:cs typeface="Arial"/>
              </a:rPr>
              <a:t>of model predictions. </a:t>
            </a:r>
            <a:endParaRPr lang="en-US" sz="2800" i="1" dirty="0">
              <a:latin typeface="Arial" panose="020B0604020202020204" pitchFamily="34" charset="0"/>
              <a:cs typeface="Arial" panose="020B0604020202020204" pitchFamily="34" charset="0"/>
            </a:endParaRPr>
          </a:p>
          <a:p>
            <a:pPr>
              <a:defRPr/>
            </a:pPr>
            <a:r>
              <a:rPr lang="en-US" sz="2800" i="1" dirty="0">
                <a:latin typeface="Arial"/>
                <a:cs typeface="Arial"/>
              </a:rPr>
              <a:t>     </a:t>
            </a:r>
            <a:r>
              <a:rPr kumimoji="0" lang="en-US" sz="2800" i="1" strike="noStrike" kern="1200" cap="none" spc="0" normalizeH="0" baseline="0" noProof="0" dirty="0">
                <a:ln>
                  <a:noFill/>
                </a:ln>
                <a:effectLst/>
                <a:uLnTx/>
                <a:uFillTx/>
                <a:latin typeface="Arial"/>
                <a:cs typeface="Arial"/>
              </a:rPr>
              <a:t>Related study: Rao et al., 2017.</a:t>
            </a:r>
            <a:r>
              <a:rPr lang="en-US" sz="2800" i="1" dirty="0">
                <a:latin typeface="Arial"/>
                <a:cs typeface="Arial"/>
              </a:rPr>
              <a:t> </a:t>
            </a:r>
            <a:endParaRPr lang="en-US" sz="2800" i="1" strike="noStrike" kern="1200" cap="none" spc="0" normalizeH="0" baseline="0" noProof="0" dirty="0">
              <a:ln>
                <a:noFill/>
              </a:ln>
              <a:effectLst/>
              <a:uLnTx/>
              <a:uFillTx/>
              <a:latin typeface="Arial" panose="020B0604020202020204" pitchFamily="34" charset="0"/>
              <a:cs typeface="Arial" panose="020B0604020202020204" pitchFamily="34" charset="0"/>
            </a:endParaRPr>
          </a:p>
          <a:p>
            <a:pPr marR="0" lvl="0" algn="l" defTabSz="4805938" rtl="0" eaLnBrk="1" fontAlgn="auto" latinLnBrk="0" hangingPunct="1">
              <a:lnSpc>
                <a:spcPct val="100000"/>
              </a:lnSpc>
              <a:spcBef>
                <a:spcPts val="0"/>
              </a:spcBef>
              <a:spcAft>
                <a:spcPts val="0"/>
              </a:spcAft>
              <a:buClrTx/>
              <a:buSzTx/>
              <a:tabLst/>
              <a:defRPr/>
            </a:pPr>
            <a:endParaRPr kumimoji="0" lang="en-US" sz="2800" i="1"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marL="571500" marR="0" lvl="0" indent="-571500" algn="l" defTabSz="480593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600" dirty="0">
                <a:solidFill>
                  <a:prstClr val="black"/>
                </a:solidFill>
                <a:latin typeface="Arial" panose="020B0604020202020204" pitchFamily="34" charset="0"/>
                <a:cs typeface="Arial" panose="020B0604020202020204" pitchFamily="34" charset="0"/>
              </a:rPr>
              <a:t>Add dynein motor protein to the model. </a:t>
            </a:r>
            <a:endParaRPr kumimoji="0" lang="en-US" sz="3600" i="0"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a:p>
            <a:pPr>
              <a:defRPr/>
            </a:pPr>
            <a:r>
              <a:rPr kumimoji="0" lang="en-US" sz="2800" i="1"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Related study: </a:t>
            </a:r>
          </a:p>
          <a:p>
            <a:pPr>
              <a:defRPr/>
            </a:pPr>
            <a:r>
              <a:rPr kumimoji="0" lang="en-US" sz="2800" i="1"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Eckel et al., 2022.</a:t>
            </a:r>
          </a:p>
        </p:txBody>
      </p:sp>
      <p:sp>
        <p:nvSpPr>
          <p:cNvPr id="88" name="TextBox 87">
            <a:extLst>
              <a:ext uri="{FF2B5EF4-FFF2-40B4-BE49-F238E27FC236}">
                <a16:creationId xmlns:a16="http://schemas.microsoft.com/office/drawing/2014/main" id="{63CE153F-CD62-AC17-FAFB-1D174B6F1F86}"/>
              </a:ext>
            </a:extLst>
          </p:cNvPr>
          <p:cNvSpPr txBox="1"/>
          <p:nvPr/>
        </p:nvSpPr>
        <p:spPr>
          <a:xfrm>
            <a:off x="29869943" y="26581831"/>
            <a:ext cx="13243121" cy="5216813"/>
          </a:xfrm>
          <a:prstGeom prst="rect">
            <a:avLst/>
          </a:prstGeom>
          <a:noFill/>
        </p:spPr>
        <p:txBody>
          <a:bodyPr wrap="square" rtlCol="0">
            <a:spAutoFit/>
          </a:bodyPr>
          <a:lstStyle/>
          <a:p>
            <a:pPr marL="0" marR="0" lvl="0" indent="0" algn="l" defTabSz="4805938" rtl="0" eaLnBrk="1" fontAlgn="auto" latinLnBrk="0" hangingPunct="1">
              <a:lnSpc>
                <a:spcPct val="100000"/>
              </a:lnSpc>
              <a:spcBef>
                <a:spcPts val="0"/>
              </a:spcBef>
              <a:spcAft>
                <a:spcPts val="0"/>
              </a:spcAft>
              <a:buClrTx/>
              <a:buSzTx/>
              <a:buFontTx/>
              <a:buNone/>
              <a:tabLst/>
              <a:defRPr/>
            </a:pPr>
            <a:r>
              <a:rPr lang="en-US" sz="3600" b="1" u="sng" dirty="0">
                <a:solidFill>
                  <a:prstClr val="black"/>
                </a:solidFill>
                <a:latin typeface="Arial" panose="020B0604020202020204" pitchFamily="34" charset="0"/>
                <a:cs typeface="Arial" panose="020B0604020202020204" pitchFamily="34" charset="0"/>
              </a:rPr>
              <a:t>References</a:t>
            </a:r>
            <a:r>
              <a:rPr lang="en-US" sz="3600" b="1" dirty="0">
                <a:solidFill>
                  <a:prstClr val="black"/>
                </a:solidFill>
                <a:latin typeface="Arial" panose="020B0604020202020204" pitchFamily="34" charset="0"/>
                <a:cs typeface="Arial" panose="020B0604020202020204" pitchFamily="34" charset="0"/>
              </a:rPr>
              <a:t>: </a:t>
            </a:r>
          </a:p>
          <a:p>
            <a:pPr marL="742950" indent="-742950">
              <a:buFont typeface="+mj-lt"/>
              <a:buAutoNum type="arabicPeriod"/>
              <a:defRPr/>
            </a:pPr>
            <a:r>
              <a:rPr lang="en-US" sz="2700" dirty="0">
                <a:solidFill>
                  <a:prstClr val="black"/>
                </a:solidFill>
                <a:latin typeface="Arial" panose="020B0604020202020204" pitchFamily="34" charset="0"/>
                <a:cs typeface="Arial" panose="020B0604020202020204" pitchFamily="34" charset="0"/>
              </a:rPr>
              <a:t>Rao, A.N. and Baas, P.W. (2017), Polarity Sorting of Microtubules in the Axon, Trends in Neuroscience, 41(2):77-88. </a:t>
            </a:r>
          </a:p>
          <a:p>
            <a:pPr marL="742950" indent="-742950">
              <a:buFont typeface="+mj-lt"/>
              <a:buAutoNum type="arabicPeriod"/>
              <a:defRPr/>
            </a:pPr>
            <a:r>
              <a:rPr lang="en-US" sz="2700" dirty="0">
                <a:solidFill>
                  <a:prstClr val="black"/>
                </a:solidFill>
                <a:latin typeface="Arial" panose="020B0604020202020204" pitchFamily="34" charset="0"/>
                <a:cs typeface="Arial" panose="020B0604020202020204" pitchFamily="34" charset="0"/>
              </a:rPr>
              <a:t>Craig et al. (2017), Polarity sorting of axonal microtubules: a computational study, Mol. Biol. Cell, 28(23):3271–3285.</a:t>
            </a:r>
          </a:p>
          <a:p>
            <a:pPr marL="742950" indent="-742950">
              <a:buFont typeface="+mj-lt"/>
              <a:buAutoNum type="arabicPeriod"/>
              <a:defRPr/>
            </a:pPr>
            <a:r>
              <a:rPr lang="en-US" sz="2700" dirty="0">
                <a:solidFill>
                  <a:prstClr val="black"/>
                </a:solidFill>
                <a:latin typeface="Arial" panose="020B0604020202020204" pitchFamily="34" charset="0"/>
                <a:cs typeface="Arial" panose="020B0604020202020204" pitchFamily="34" charset="0"/>
              </a:rPr>
              <a:t>Rao et al. (2017), Cytoplasmic dynein transports axonal microtubules in a polarity-sorting manner, Cell Reports, 19:2210-2219.</a:t>
            </a:r>
          </a:p>
          <a:p>
            <a:pPr marL="742950" marR="0" lvl="0" indent="-742950" algn="l" defTabSz="4805938" rtl="0" eaLnBrk="1" fontAlgn="auto" latinLnBrk="0" hangingPunct="1">
              <a:lnSpc>
                <a:spcPct val="100000"/>
              </a:lnSpc>
              <a:spcBef>
                <a:spcPts val="0"/>
              </a:spcBef>
              <a:spcAft>
                <a:spcPts val="0"/>
              </a:spcAft>
              <a:buClrTx/>
              <a:buSzTx/>
              <a:buFont typeface="+mj-lt"/>
              <a:buAutoNum type="arabicPeriod"/>
              <a:tabLst/>
              <a:defRPr/>
            </a:pPr>
            <a:r>
              <a:rPr lang="en-US" sz="2700" dirty="0">
                <a:solidFill>
                  <a:prstClr val="black"/>
                </a:solidFill>
                <a:latin typeface="Arial" panose="020B0604020202020204" pitchFamily="34" charset="0"/>
                <a:cs typeface="Arial" panose="020B0604020202020204" pitchFamily="34" charset="0"/>
              </a:rPr>
              <a:t>Eckel et al. (2022). Microtubule polarity flaws as a treatable driver of neurodegeneration., Brain Research Bulletin, 192:208-215.</a:t>
            </a:r>
          </a:p>
          <a:p>
            <a:pPr marR="0" lvl="0" algn="l" defTabSz="4805938" rtl="0" eaLnBrk="1" fontAlgn="auto" latinLnBrk="0" hangingPunct="1">
              <a:lnSpc>
                <a:spcPct val="100000"/>
              </a:lnSpc>
              <a:spcBef>
                <a:spcPts val="0"/>
              </a:spcBef>
              <a:spcAft>
                <a:spcPts val="0"/>
              </a:spcAft>
              <a:buClrTx/>
              <a:buSzTx/>
              <a:tabLst/>
              <a:defRPr/>
            </a:pPr>
            <a:endParaRPr lang="en-US" sz="2700" b="1" dirty="0">
              <a:solidFill>
                <a:prstClr val="black"/>
              </a:solidFill>
              <a:latin typeface="Arial" panose="020B0604020202020204" pitchFamily="34" charset="0"/>
              <a:cs typeface="Arial" panose="020B0604020202020204" pitchFamily="34" charset="0"/>
            </a:endParaRPr>
          </a:p>
          <a:p>
            <a:pPr marL="0" marR="0" lvl="0" indent="0" algn="ctr" defTabSz="4805938" rtl="0" eaLnBrk="1" fontAlgn="auto" latinLnBrk="0" hangingPunct="1">
              <a:lnSpc>
                <a:spcPct val="100000"/>
              </a:lnSpc>
              <a:spcBef>
                <a:spcPts val="0"/>
              </a:spcBef>
              <a:spcAft>
                <a:spcPts val="0"/>
              </a:spcAft>
              <a:buClrTx/>
              <a:buSzTx/>
              <a:buFontTx/>
              <a:buNone/>
              <a:tabLst/>
              <a:defRPr/>
            </a:pPr>
            <a:r>
              <a:rPr lang="en-US" sz="2700" dirty="0">
                <a:solidFill>
                  <a:prstClr val="black"/>
                </a:solidFill>
                <a:latin typeface="Arial" panose="020B0604020202020204" pitchFamily="34" charset="0"/>
                <a:cs typeface="Arial" panose="020B0604020202020204" pitchFamily="34" charset="0"/>
              </a:rPr>
              <a:t>Work for this project was supported by NSF Research at Undergraduate Institutions Award 1915477 and a grant from the US Dept. of Ed/McNair Scholars Program. </a:t>
            </a:r>
          </a:p>
        </p:txBody>
      </p:sp>
      <p:sp>
        <p:nvSpPr>
          <p:cNvPr id="95" name="TextBox 94">
            <a:extLst>
              <a:ext uri="{FF2B5EF4-FFF2-40B4-BE49-F238E27FC236}">
                <a16:creationId xmlns:a16="http://schemas.microsoft.com/office/drawing/2014/main" id="{B59EDAA6-C65E-01C5-39D0-7F994F3BDECB}"/>
              </a:ext>
            </a:extLst>
          </p:cNvPr>
          <p:cNvSpPr txBox="1"/>
          <p:nvPr/>
        </p:nvSpPr>
        <p:spPr>
          <a:xfrm>
            <a:off x="778136" y="30852698"/>
            <a:ext cx="11228621" cy="954107"/>
          </a:xfrm>
          <a:prstGeom prst="rect">
            <a:avLst/>
          </a:prstGeom>
          <a:noFill/>
        </p:spPr>
        <p:txBody>
          <a:bodyPr wrap="square" rtlCol="0">
            <a:spAutoFit/>
          </a:bodyPr>
          <a:lstStyle/>
          <a:p>
            <a:pPr marL="0" marR="0" lvl="0" indent="0" defTabSz="4805938" rtl="0" eaLnBrk="1" fontAlgn="auto" latinLnBrk="0" hangingPunct="1">
              <a:lnSpc>
                <a:spcPct val="100000"/>
              </a:lnSpc>
              <a:spcBef>
                <a:spcPts val="0"/>
              </a:spcBef>
              <a:spcAft>
                <a:spcPts val="0"/>
              </a:spcAft>
              <a:buClrTx/>
              <a:buSzTx/>
              <a:buFontTx/>
              <a:buNone/>
              <a:tabLst/>
              <a:defRPr/>
            </a:pPr>
            <a:r>
              <a:rPr kumimoji="0" lang="en-US" sz="2800" b="1"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Figure 3: </a:t>
            </a:r>
            <a:r>
              <a:rPr kumimoji="0" lang="en-US" sz="2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Schematic of microtubule polarity distribution, and motor protein transport along microtubules. Adapted </a:t>
            </a:r>
            <a:r>
              <a:rPr kumimoji="0" lang="en-US" sz="2800" b="0" i="1" u="none" strike="noStrike" kern="1200" cap="none" spc="0" normalizeH="0" baseline="0" noProof="0" dirty="0" err="1">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fro</a:t>
            </a:r>
            <a:r>
              <a:rPr lang="en-US" sz="2800" i="1"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m </a:t>
            </a:r>
            <a:r>
              <a:rPr kumimoji="0" lang="en-US" sz="2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Eckel et al, 2022. </a:t>
            </a:r>
          </a:p>
        </p:txBody>
      </p:sp>
      <p:pic>
        <p:nvPicPr>
          <p:cNvPr id="101" name="Picture 100" descr="Diagram&#10;&#10;Description automatically generated">
            <a:extLst>
              <a:ext uri="{FF2B5EF4-FFF2-40B4-BE49-F238E27FC236}">
                <a16:creationId xmlns:a16="http://schemas.microsoft.com/office/drawing/2014/main" id="{F75C3989-09EF-423E-0D53-5197870C77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87496" y="15502656"/>
            <a:ext cx="8694256" cy="5541264"/>
          </a:xfrm>
          <a:prstGeom prst="rect">
            <a:avLst/>
          </a:prstGeom>
        </p:spPr>
      </p:pic>
      <p:pic>
        <p:nvPicPr>
          <p:cNvPr id="1028" name="Picture 4" descr="Drexel University – Logos Download">
            <a:extLst>
              <a:ext uri="{FF2B5EF4-FFF2-40B4-BE49-F238E27FC236}">
                <a16:creationId xmlns:a16="http://schemas.microsoft.com/office/drawing/2014/main" id="{D5C128B6-30F3-F58E-B0C1-E7CFA8D44A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109139" y="676366"/>
            <a:ext cx="2144551" cy="221247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screenshot of a computer&#10;&#10;Description automatically generated with medium confidence">
            <a:extLst>
              <a:ext uri="{FF2B5EF4-FFF2-40B4-BE49-F238E27FC236}">
                <a16:creationId xmlns:a16="http://schemas.microsoft.com/office/drawing/2014/main" id="{E8D03EAC-239F-2344-955C-B6B2E130B2C5}"/>
              </a:ext>
            </a:extLst>
          </p:cNvPr>
          <p:cNvPicPr>
            <a:picLocks noChangeAspect="1"/>
          </p:cNvPicPr>
          <p:nvPr/>
        </p:nvPicPr>
        <p:blipFill rotWithShape="1">
          <a:blip r:embed="rId7">
            <a:extLst>
              <a:ext uri="{28A0092B-C50C-407E-A947-70E740481C1C}">
                <a14:useLocalDpi xmlns:a14="http://schemas.microsoft.com/office/drawing/2010/main" val="0"/>
              </a:ext>
            </a:extLst>
          </a:blip>
          <a:srcRect l="13000" t="30726" r="10618" b="7204"/>
          <a:stretch/>
        </p:blipFill>
        <p:spPr>
          <a:xfrm>
            <a:off x="1193516" y="25146931"/>
            <a:ext cx="9711232" cy="5313566"/>
          </a:xfrm>
          <a:prstGeom prst="rect">
            <a:avLst/>
          </a:prstGeom>
        </p:spPr>
      </p:pic>
      <p:sp>
        <p:nvSpPr>
          <p:cNvPr id="35" name="TextBox 34">
            <a:extLst>
              <a:ext uri="{FF2B5EF4-FFF2-40B4-BE49-F238E27FC236}">
                <a16:creationId xmlns:a16="http://schemas.microsoft.com/office/drawing/2014/main" id="{9DA9255A-6405-33BD-F71A-8A5536AD26D4}"/>
              </a:ext>
            </a:extLst>
          </p:cNvPr>
          <p:cNvSpPr txBox="1"/>
          <p:nvPr/>
        </p:nvSpPr>
        <p:spPr>
          <a:xfrm>
            <a:off x="12482030" y="19106274"/>
            <a:ext cx="16050044" cy="646331"/>
          </a:xfrm>
          <a:prstGeom prst="rect">
            <a:avLst/>
          </a:prstGeom>
          <a:noFill/>
        </p:spPr>
        <p:txBody>
          <a:bodyPr wrap="square" rtlCol="0">
            <a:spAutoFit/>
          </a:bodyPr>
          <a:lstStyle/>
          <a:p>
            <a:pPr marL="0" marR="0" lvl="0" indent="0" algn="ctr" defTabSz="4805938" rtl="0" eaLnBrk="1" fontAlgn="auto" latinLnBrk="0" hangingPunct="1">
              <a:lnSpc>
                <a:spcPct val="100000"/>
              </a:lnSpc>
              <a:spcBef>
                <a:spcPts val="0"/>
              </a:spcBef>
              <a:spcAft>
                <a:spcPts val="0"/>
              </a:spcAft>
              <a:buClrTx/>
              <a:buSzTx/>
              <a:buFontTx/>
              <a:buNone/>
              <a:tabLst/>
              <a:defRPr/>
            </a:pPr>
            <a:r>
              <a:rPr lang="en-US" sz="3600" b="1" u="sng" dirty="0">
                <a:solidFill>
                  <a:prstClr val="black"/>
                </a:solidFill>
                <a:latin typeface="Arial" panose="020B0604020202020204" pitchFamily="34" charset="0"/>
                <a:cs typeface="Arial" panose="020B0604020202020204" pitchFamily="34" charset="0"/>
              </a:rPr>
              <a:t>MP transport sensitive to MT polarity pattern</a:t>
            </a:r>
            <a:endParaRPr kumimoji="0" lang="en-US" sz="3600" b="1" i="0" u="sng"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1025" name="Picture 1" descr="page6image47898336">
            <a:extLst>
              <a:ext uri="{FF2B5EF4-FFF2-40B4-BE49-F238E27FC236}">
                <a16:creationId xmlns:a16="http://schemas.microsoft.com/office/drawing/2014/main" id="{81026FE0-C55C-EF61-5F5B-F9C5999C9F0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4093" y="52572"/>
            <a:ext cx="63500" cy="76200"/>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37">
            <a:extLst>
              <a:ext uri="{FF2B5EF4-FFF2-40B4-BE49-F238E27FC236}">
                <a16:creationId xmlns:a16="http://schemas.microsoft.com/office/drawing/2014/main" id="{F4B9CA5B-9130-ACE0-9E32-C7B8EF046341}"/>
              </a:ext>
            </a:extLst>
          </p:cNvPr>
          <p:cNvSpPr txBox="1"/>
          <p:nvPr/>
        </p:nvSpPr>
        <p:spPr>
          <a:xfrm>
            <a:off x="28503963" y="4068082"/>
            <a:ext cx="16050044" cy="646331"/>
          </a:xfrm>
          <a:prstGeom prst="rect">
            <a:avLst/>
          </a:prstGeom>
          <a:noFill/>
        </p:spPr>
        <p:txBody>
          <a:bodyPr wrap="square" rtlCol="0">
            <a:spAutoFit/>
          </a:bodyPr>
          <a:lstStyle/>
          <a:p>
            <a:pPr marL="0" marR="0" lvl="0" indent="0" algn="ctr" defTabSz="4805938" rtl="0" eaLnBrk="1" fontAlgn="auto" latinLnBrk="0" hangingPunct="1">
              <a:lnSpc>
                <a:spcPct val="100000"/>
              </a:lnSpc>
              <a:spcBef>
                <a:spcPts val="0"/>
              </a:spcBef>
              <a:spcAft>
                <a:spcPts val="0"/>
              </a:spcAft>
              <a:buClrTx/>
              <a:buSzTx/>
              <a:buFontTx/>
              <a:buNone/>
              <a:tabLst/>
              <a:defRPr/>
            </a:pPr>
            <a:r>
              <a:rPr kumimoji="0" lang="en-US" sz="3600" b="1" i="0" u="sng"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MT Polarity flaws induce “</a:t>
            </a:r>
            <a:r>
              <a:rPr lang="en-US" sz="3600" b="1" u="sng" dirty="0">
                <a:solidFill>
                  <a:prstClr val="black"/>
                </a:solidFill>
                <a:latin typeface="Arial" panose="020B0604020202020204" pitchFamily="34" charset="0"/>
                <a:cs typeface="Arial" panose="020B0604020202020204" pitchFamily="34" charset="0"/>
              </a:rPr>
              <a:t>traffic jams” between MPs</a:t>
            </a:r>
            <a:endParaRPr kumimoji="0" lang="en-US" sz="3600" b="1" i="0" u="sng"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3" name="TextBox 2">
            <a:extLst>
              <a:ext uri="{FF2B5EF4-FFF2-40B4-BE49-F238E27FC236}">
                <a16:creationId xmlns:a16="http://schemas.microsoft.com/office/drawing/2014/main" id="{270BB4E6-5A21-401E-6D9D-EBA89EE1664F}"/>
              </a:ext>
            </a:extLst>
          </p:cNvPr>
          <p:cNvSpPr txBox="1"/>
          <p:nvPr/>
        </p:nvSpPr>
        <p:spPr>
          <a:xfrm>
            <a:off x="30175147" y="21379774"/>
            <a:ext cx="12412362" cy="523220"/>
          </a:xfrm>
          <a:prstGeom prst="rect">
            <a:avLst/>
          </a:prstGeom>
          <a:noFill/>
        </p:spPr>
        <p:txBody>
          <a:bodyPr wrap="square" rtlCol="0">
            <a:spAutoFit/>
          </a:bodyPr>
          <a:lstStyle/>
          <a:p>
            <a:pPr marL="0" marR="0" lvl="0" indent="0" defTabSz="4805938" rtl="0" eaLnBrk="1" fontAlgn="auto" latinLnBrk="0" hangingPunct="1">
              <a:lnSpc>
                <a:spcPct val="100000"/>
              </a:lnSpc>
              <a:spcBef>
                <a:spcPts val="0"/>
              </a:spcBef>
              <a:spcAft>
                <a:spcPts val="0"/>
              </a:spcAft>
              <a:buClrTx/>
              <a:buSzTx/>
              <a:buFontTx/>
              <a:buNone/>
              <a:tabLst/>
              <a:defRPr/>
            </a:pPr>
            <a:r>
              <a:rPr lang="en-US" sz="2800" b="1" i="1"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Table</a:t>
            </a:r>
            <a:r>
              <a:rPr kumimoji="0" lang="en-US" sz="2800" b="1"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 6: </a:t>
            </a:r>
            <a:r>
              <a:rPr kumimoji="0" lang="en-US" sz="2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Summary of simulated data for axons with different numbers of MPs </a:t>
            </a:r>
          </a:p>
        </p:txBody>
      </p:sp>
      <p:pic>
        <p:nvPicPr>
          <p:cNvPr id="6" name="Picture 5" descr="A picture containing text, font, screenshot, number&#10;&#10;Description automatically generated">
            <a:extLst>
              <a:ext uri="{FF2B5EF4-FFF2-40B4-BE49-F238E27FC236}">
                <a16:creationId xmlns:a16="http://schemas.microsoft.com/office/drawing/2014/main" id="{BC899A67-3B6A-8A98-3930-BD15CF555AF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0117688" y="18198403"/>
            <a:ext cx="11887200" cy="3078699"/>
          </a:xfrm>
          <a:prstGeom prst="rect">
            <a:avLst/>
          </a:prstGeom>
        </p:spPr>
      </p:pic>
      <p:pic>
        <p:nvPicPr>
          <p:cNvPr id="9" name="Picture 8" descr="A picture containing text, plot, line&#10;&#10;Description automatically generated">
            <a:extLst>
              <a:ext uri="{FF2B5EF4-FFF2-40B4-BE49-F238E27FC236}">
                <a16:creationId xmlns:a16="http://schemas.microsoft.com/office/drawing/2014/main" id="{7D826BE6-F474-4448-EF5A-7FD86B0CE75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9889807" y="5542744"/>
            <a:ext cx="6400800" cy="4800600"/>
          </a:xfrm>
          <a:prstGeom prst="rect">
            <a:avLst/>
          </a:prstGeom>
        </p:spPr>
      </p:pic>
      <p:pic>
        <p:nvPicPr>
          <p:cNvPr id="12" name="Picture 11" descr="A picture containing text, line, plot&#10;&#10;Description automatically generated">
            <a:extLst>
              <a:ext uri="{FF2B5EF4-FFF2-40B4-BE49-F238E27FC236}">
                <a16:creationId xmlns:a16="http://schemas.microsoft.com/office/drawing/2014/main" id="{53811121-BB96-EDE1-CA65-7531252C4D3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6528985" y="5423712"/>
            <a:ext cx="6400800" cy="4800600"/>
          </a:xfrm>
          <a:prstGeom prst="rect">
            <a:avLst/>
          </a:prstGeom>
        </p:spPr>
      </p:pic>
      <p:pic>
        <p:nvPicPr>
          <p:cNvPr id="15" name="Picture 14" descr="A picture containing text, screenshot, line, diagram&#10;&#10;Description automatically generated">
            <a:extLst>
              <a:ext uri="{FF2B5EF4-FFF2-40B4-BE49-F238E27FC236}">
                <a16:creationId xmlns:a16="http://schemas.microsoft.com/office/drawing/2014/main" id="{2A1C3CA0-4A8B-FE2A-B6E7-947444D7B1E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2574865" y="20130614"/>
            <a:ext cx="8004439" cy="6663154"/>
          </a:xfrm>
          <a:prstGeom prst="rect">
            <a:avLst/>
          </a:prstGeom>
        </p:spPr>
      </p:pic>
      <p:pic>
        <p:nvPicPr>
          <p:cNvPr id="18" name="Picture 17" descr="A picture containing text, screenshot, line, diagram&#10;&#10;Description automatically generated">
            <a:extLst>
              <a:ext uri="{FF2B5EF4-FFF2-40B4-BE49-F238E27FC236}">
                <a16:creationId xmlns:a16="http://schemas.microsoft.com/office/drawing/2014/main" id="{F881B1E7-5F5C-FC57-3C61-3BD0BC179BD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0424174" y="20221870"/>
            <a:ext cx="8007829" cy="6665976"/>
          </a:xfrm>
          <a:prstGeom prst="rect">
            <a:avLst/>
          </a:prstGeom>
        </p:spPr>
      </p:pic>
      <p:pic>
        <p:nvPicPr>
          <p:cNvPr id="23" name="Picture 22" descr="A screenshot of a video game&#10;&#10;Description automatically generated with medium confidence">
            <a:extLst>
              <a:ext uri="{FF2B5EF4-FFF2-40B4-BE49-F238E27FC236}">
                <a16:creationId xmlns:a16="http://schemas.microsoft.com/office/drawing/2014/main" id="{A352CB1D-1EF0-CDB5-3AF5-BB8E6E2F2FD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0879961" y="4963331"/>
            <a:ext cx="6718300" cy="5095805"/>
          </a:xfrm>
          <a:prstGeom prst="rect">
            <a:avLst/>
          </a:prstGeom>
        </p:spPr>
      </p:pic>
      <p:pic>
        <p:nvPicPr>
          <p:cNvPr id="25" name="Picture 24" descr="A screenshot of a video game&#10;&#10;Description automatically generated with medium confidence">
            <a:extLst>
              <a:ext uri="{FF2B5EF4-FFF2-40B4-BE49-F238E27FC236}">
                <a16:creationId xmlns:a16="http://schemas.microsoft.com/office/drawing/2014/main" id="{F7EADABA-51C1-411C-C978-36450E36A329}"/>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2949028" y="5318403"/>
            <a:ext cx="6705600" cy="4673600"/>
          </a:xfrm>
          <a:prstGeom prst="rect">
            <a:avLst/>
          </a:prstGeom>
        </p:spPr>
      </p:pic>
      <p:sp>
        <p:nvSpPr>
          <p:cNvPr id="40" name="TextBox 39">
            <a:extLst>
              <a:ext uri="{FF2B5EF4-FFF2-40B4-BE49-F238E27FC236}">
                <a16:creationId xmlns:a16="http://schemas.microsoft.com/office/drawing/2014/main" id="{457B4310-394A-1FA8-DA5D-445E3AAE1753}"/>
              </a:ext>
            </a:extLst>
          </p:cNvPr>
          <p:cNvSpPr txBox="1"/>
          <p:nvPr/>
        </p:nvSpPr>
        <p:spPr>
          <a:xfrm>
            <a:off x="13193067" y="10600393"/>
            <a:ext cx="11789229" cy="523220"/>
          </a:xfrm>
          <a:prstGeom prst="rect">
            <a:avLst/>
          </a:prstGeom>
          <a:noFill/>
        </p:spPr>
        <p:txBody>
          <a:bodyPr wrap="square" rtlCol="0">
            <a:spAutoFit/>
          </a:bodyPr>
          <a:lstStyle/>
          <a:p>
            <a:pPr marL="0" marR="0" lvl="0" indent="0" defTabSz="4805938" rtl="0" eaLnBrk="1" fontAlgn="auto" latinLnBrk="0" hangingPunct="1">
              <a:lnSpc>
                <a:spcPct val="100000"/>
              </a:lnSpc>
              <a:spcBef>
                <a:spcPts val="0"/>
              </a:spcBef>
              <a:spcAft>
                <a:spcPts val="0"/>
              </a:spcAft>
              <a:buClrTx/>
              <a:buSzTx/>
              <a:buFontTx/>
              <a:buNone/>
              <a:tabLst/>
              <a:defRPr/>
            </a:pPr>
            <a:r>
              <a:rPr kumimoji="0" lang="en-US" sz="2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 </a:t>
            </a:r>
            <a:r>
              <a:rPr kumimoji="0" lang="en-US" sz="2800" b="1"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Figure  4: </a:t>
            </a:r>
            <a:r>
              <a:rPr kumimoji="0" lang="en-US" sz="2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MP movement through the axon and traffic jam between MPs.</a:t>
            </a:r>
          </a:p>
        </p:txBody>
      </p:sp>
      <p:pic>
        <p:nvPicPr>
          <p:cNvPr id="5" name="Picture 4">
            <a:extLst>
              <a:ext uri="{FF2B5EF4-FFF2-40B4-BE49-F238E27FC236}">
                <a16:creationId xmlns:a16="http://schemas.microsoft.com/office/drawing/2014/main" id="{AC0D3DEF-BE68-ED5A-6F46-6635E7585511}"/>
              </a:ext>
            </a:extLst>
          </p:cNvPr>
          <p:cNvPicPr>
            <a:picLocks noChangeAspect="1"/>
          </p:cNvPicPr>
          <p:nvPr/>
        </p:nvPicPr>
        <p:blipFill>
          <a:blip r:embed="rId16"/>
          <a:stretch>
            <a:fillRect/>
          </a:stretch>
        </p:blipFill>
        <p:spPr>
          <a:xfrm>
            <a:off x="29946547" y="11067794"/>
            <a:ext cx="6413500" cy="4826000"/>
          </a:xfrm>
          <a:prstGeom prst="rect">
            <a:avLst/>
          </a:prstGeom>
        </p:spPr>
      </p:pic>
      <p:pic>
        <p:nvPicPr>
          <p:cNvPr id="8" name="Picture 7">
            <a:extLst>
              <a:ext uri="{FF2B5EF4-FFF2-40B4-BE49-F238E27FC236}">
                <a16:creationId xmlns:a16="http://schemas.microsoft.com/office/drawing/2014/main" id="{A74E4545-4C20-85BF-4A39-F41ACB5AADCE}"/>
              </a:ext>
            </a:extLst>
          </p:cNvPr>
          <p:cNvPicPr>
            <a:picLocks noChangeAspect="1"/>
          </p:cNvPicPr>
          <p:nvPr/>
        </p:nvPicPr>
        <p:blipFill>
          <a:blip r:embed="rId17"/>
          <a:stretch>
            <a:fillRect/>
          </a:stretch>
        </p:blipFill>
        <p:spPr>
          <a:xfrm>
            <a:off x="36632775" y="11062548"/>
            <a:ext cx="6413500" cy="4813300"/>
          </a:xfrm>
          <a:prstGeom prst="rect">
            <a:avLst/>
          </a:prstGeom>
        </p:spPr>
      </p:pic>
      <p:sp>
        <p:nvSpPr>
          <p:cNvPr id="10" name="TextBox 9">
            <a:extLst>
              <a:ext uri="{FF2B5EF4-FFF2-40B4-BE49-F238E27FC236}">
                <a16:creationId xmlns:a16="http://schemas.microsoft.com/office/drawing/2014/main" id="{7A40CA01-7CFE-191F-E0C7-3B82B513FBFD}"/>
              </a:ext>
            </a:extLst>
          </p:cNvPr>
          <p:cNvSpPr txBox="1"/>
          <p:nvPr/>
        </p:nvSpPr>
        <p:spPr>
          <a:xfrm>
            <a:off x="1445414" y="11893538"/>
            <a:ext cx="4327916" cy="523220"/>
          </a:xfrm>
          <a:prstGeom prst="rect">
            <a:avLst/>
          </a:prstGeom>
          <a:noFill/>
        </p:spPr>
        <p:txBody>
          <a:bodyPr wrap="none" rtlCol="0">
            <a:spAutoFit/>
          </a:bodyPr>
          <a:lstStyle/>
          <a:p>
            <a:r>
              <a:rPr kumimoji="0" lang="en-US" sz="2800" b="1"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Figure 1: </a:t>
            </a:r>
            <a:r>
              <a:rPr kumimoji="0" lang="en-US" sz="2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Axon schematic</a:t>
            </a:r>
            <a:endParaRPr lang="en-US" sz="2800" dirty="0"/>
          </a:p>
        </p:txBody>
      </p:sp>
      <p:sp>
        <p:nvSpPr>
          <p:cNvPr id="14" name="TextBox 13">
            <a:extLst>
              <a:ext uri="{FF2B5EF4-FFF2-40B4-BE49-F238E27FC236}">
                <a16:creationId xmlns:a16="http://schemas.microsoft.com/office/drawing/2014/main" id="{A110E89F-757E-3D27-403B-0E156E4870CD}"/>
              </a:ext>
            </a:extLst>
          </p:cNvPr>
          <p:cNvSpPr txBox="1"/>
          <p:nvPr/>
        </p:nvSpPr>
        <p:spPr>
          <a:xfrm>
            <a:off x="1193516" y="20972344"/>
            <a:ext cx="7619394" cy="523220"/>
          </a:xfrm>
          <a:prstGeom prst="rect">
            <a:avLst/>
          </a:prstGeom>
          <a:noFill/>
        </p:spPr>
        <p:txBody>
          <a:bodyPr wrap="none" rtlCol="0">
            <a:spAutoFit/>
          </a:bodyPr>
          <a:lstStyle/>
          <a:p>
            <a:r>
              <a:rPr kumimoji="0" lang="en-US" sz="2800" b="1"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Figure 2: </a:t>
            </a:r>
            <a:r>
              <a:rPr kumimoji="0" lang="en-US" sz="2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Theoretical sources of polarity flaws.</a:t>
            </a:r>
            <a:endParaRPr lang="en-US" sz="2800" dirty="0"/>
          </a:p>
        </p:txBody>
      </p:sp>
      <p:sp>
        <p:nvSpPr>
          <p:cNvPr id="2" name="Title 1"/>
          <p:cNvSpPr>
            <a:spLocks noGrp="1"/>
          </p:cNvSpPr>
          <p:nvPr>
            <p:ph type="ctrTitle"/>
          </p:nvPr>
        </p:nvSpPr>
        <p:spPr>
          <a:xfrm>
            <a:off x="-1" y="0"/>
            <a:ext cx="43891200" cy="3793067"/>
          </a:xfrm>
          <a:solidFill>
            <a:schemeClr val="bg1">
              <a:lumMod val="50000"/>
            </a:schemeClr>
          </a:solidFill>
          <a:ln w="88900">
            <a:noFill/>
          </a:ln>
        </p:spPr>
        <p:txBody>
          <a:bodyPr>
            <a:normAutofit/>
          </a:bodyPr>
          <a:lstStyle/>
          <a:p>
            <a:r>
              <a:rPr lang="en-US" sz="5400" b="1" dirty="0">
                <a:solidFill>
                  <a:schemeClr val="bg1"/>
                </a:solidFill>
                <a:latin typeface="Arial" panose="020B0604020202020204" pitchFamily="34" charset="0"/>
                <a:cs typeface="Arial" panose="020B0604020202020204" pitchFamily="34" charset="0"/>
              </a:rPr>
              <a:t>Biophysical Model on the Role of Motor Proteins in Axonal Neurodegeneration</a:t>
            </a:r>
            <a:br>
              <a:rPr lang="en-US" sz="4800" b="1" dirty="0">
                <a:solidFill>
                  <a:schemeClr val="bg1"/>
                </a:solidFill>
                <a:latin typeface="Arial" panose="020B0604020202020204" pitchFamily="34" charset="0"/>
                <a:cs typeface="Arial" panose="020B0604020202020204" pitchFamily="34" charset="0"/>
              </a:rPr>
            </a:br>
            <a:r>
              <a:rPr lang="en-US" sz="4800" b="1" dirty="0">
                <a:solidFill>
                  <a:schemeClr val="bg1"/>
                </a:solidFill>
                <a:effectLst/>
                <a:latin typeface="Arial"/>
                <a:ea typeface="Calibri" panose="020F0502020204030204" pitchFamily="34" charset="0"/>
                <a:cs typeface="Arial"/>
              </a:rPr>
              <a:t>Roy Cruz Jr</a:t>
            </a:r>
            <a:r>
              <a:rPr lang="en-US" sz="4800" b="1" baseline="30000" dirty="0">
                <a:solidFill>
                  <a:schemeClr val="bg1"/>
                </a:solidFill>
                <a:effectLst/>
                <a:latin typeface="Arial"/>
                <a:ea typeface="Calibri" panose="020F0502020204030204" pitchFamily="34" charset="0"/>
                <a:cs typeface="Arial"/>
              </a:rPr>
              <a:t>1</a:t>
            </a:r>
            <a:r>
              <a:rPr lang="en-US" sz="4800" b="1" dirty="0">
                <a:solidFill>
                  <a:schemeClr val="bg1"/>
                </a:solidFill>
                <a:effectLst/>
                <a:latin typeface="Arial"/>
                <a:ea typeface="Calibri" panose="020F0502020204030204" pitchFamily="34" charset="0"/>
                <a:cs typeface="Arial"/>
              </a:rPr>
              <a:t>, Bridie Eckel</a:t>
            </a:r>
            <a:r>
              <a:rPr lang="en-US" sz="4800" b="1" baseline="30000" dirty="0">
                <a:solidFill>
                  <a:schemeClr val="bg1"/>
                </a:solidFill>
                <a:effectLst/>
                <a:latin typeface="Arial"/>
                <a:ea typeface="Calibri" panose="020F0502020204030204" pitchFamily="34" charset="0"/>
                <a:cs typeface="Arial"/>
              </a:rPr>
              <a:t>2</a:t>
            </a:r>
            <a:r>
              <a:rPr lang="en-US" sz="4800" b="1" dirty="0">
                <a:solidFill>
                  <a:schemeClr val="bg1"/>
                </a:solidFill>
                <a:effectLst/>
                <a:latin typeface="Arial"/>
                <a:ea typeface="Calibri" panose="020F0502020204030204" pitchFamily="34" charset="0"/>
                <a:cs typeface="Arial"/>
              </a:rPr>
              <a:t>, Peter W. Baas</a:t>
            </a:r>
            <a:r>
              <a:rPr lang="en-US" sz="4800" b="1" baseline="30000" dirty="0">
                <a:solidFill>
                  <a:schemeClr val="bg1"/>
                </a:solidFill>
                <a:effectLst/>
                <a:latin typeface="Arial"/>
                <a:ea typeface="Calibri" panose="020F0502020204030204" pitchFamily="34" charset="0"/>
                <a:cs typeface="Arial"/>
              </a:rPr>
              <a:t>2</a:t>
            </a:r>
            <a:r>
              <a:rPr lang="en-US" sz="4800" b="1" dirty="0">
                <a:solidFill>
                  <a:schemeClr val="bg1"/>
                </a:solidFill>
                <a:effectLst/>
                <a:latin typeface="Arial"/>
                <a:ea typeface="Calibri" panose="020F0502020204030204" pitchFamily="34" charset="0"/>
                <a:cs typeface="Arial"/>
              </a:rPr>
              <a:t>, and Erin M. Craig</a:t>
            </a:r>
            <a:r>
              <a:rPr lang="en-US" sz="4800" b="1" baseline="30000" dirty="0">
                <a:solidFill>
                  <a:schemeClr val="bg1"/>
                </a:solidFill>
                <a:effectLst/>
                <a:latin typeface="Arial"/>
                <a:ea typeface="Calibri" panose="020F0502020204030204" pitchFamily="34" charset="0"/>
                <a:cs typeface="Arial"/>
              </a:rPr>
              <a:t>1</a:t>
            </a:r>
            <a:br>
              <a:rPr lang="en-US" sz="4800" b="1" dirty="0">
                <a:solidFill>
                  <a:schemeClr val="bg1"/>
                </a:solidFill>
                <a:effectLst/>
                <a:latin typeface="Arial" panose="020B0604020202020204" pitchFamily="34" charset="0"/>
                <a:ea typeface="Calibri" panose="020F0502020204030204" pitchFamily="34" charset="0"/>
                <a:cs typeface="Arial" panose="020B0604020202020204" pitchFamily="34" charset="0"/>
              </a:rPr>
            </a:br>
            <a:r>
              <a:rPr lang="en-US" sz="4800" b="1" dirty="0">
                <a:solidFill>
                  <a:schemeClr val="bg1"/>
                </a:solidFill>
                <a:effectLst/>
                <a:latin typeface="Arial"/>
                <a:ea typeface="Calibri" panose="020F0502020204030204" pitchFamily="34" charset="0"/>
                <a:cs typeface="Arial"/>
              </a:rPr>
              <a:t>1. Dept. Physics, Central Washington University, Ellensburg, WA, 2. Dept. Neurobiology./Anat</a:t>
            </a:r>
            <a:r>
              <a:rPr lang="en-US" sz="4800" b="1" dirty="0">
                <a:solidFill>
                  <a:schemeClr val="bg1"/>
                </a:solidFill>
                <a:latin typeface="Arial"/>
                <a:ea typeface="Calibri" panose="020F0502020204030204" pitchFamily="34" charset="0"/>
                <a:cs typeface="Arial"/>
              </a:rPr>
              <a:t>., Drexel University, Philadelphia, PA</a:t>
            </a:r>
            <a:br>
              <a:rPr lang="en-US" sz="2800" b="1" dirty="0">
                <a:solidFill>
                  <a:schemeClr val="bg1"/>
                </a:solidFill>
                <a:latin typeface="Arial" panose="020B0604020202020204" pitchFamily="34" charset="0"/>
                <a:cs typeface="Arial" panose="020B0604020202020204" pitchFamily="34" charset="0"/>
              </a:rPr>
            </a:br>
            <a:endParaRPr lang="en-US" sz="4800" b="1" dirty="0">
              <a:solidFill>
                <a:schemeClr val="bg1"/>
              </a:solidFill>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BD04EB19-8E9C-7D0C-C93D-52B7A2FC0208}"/>
              </a:ext>
            </a:extLst>
          </p:cNvPr>
          <p:cNvSpPr/>
          <p:nvPr/>
        </p:nvSpPr>
        <p:spPr>
          <a:xfrm>
            <a:off x="13062320" y="20221870"/>
            <a:ext cx="562240" cy="684890"/>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3DC9252-BB92-DF9B-5D87-58F64F1C69B4}"/>
              </a:ext>
            </a:extLst>
          </p:cNvPr>
          <p:cNvSpPr/>
          <p:nvPr/>
        </p:nvSpPr>
        <p:spPr>
          <a:xfrm>
            <a:off x="20616938" y="19987519"/>
            <a:ext cx="562240" cy="684890"/>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C0E3C11-AEDB-FEE0-70B2-819E0F070EA0}"/>
              </a:ext>
            </a:extLst>
          </p:cNvPr>
          <p:cNvSpPr/>
          <p:nvPr/>
        </p:nvSpPr>
        <p:spPr>
          <a:xfrm>
            <a:off x="23968345" y="19826246"/>
            <a:ext cx="2053771" cy="684890"/>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645D1C8B-A8F0-D8E2-1EAE-DDB167165037}"/>
              </a:ext>
            </a:extLst>
          </p:cNvPr>
          <p:cNvSpPr txBox="1"/>
          <p:nvPr/>
        </p:nvSpPr>
        <p:spPr>
          <a:xfrm>
            <a:off x="13356195" y="27192030"/>
            <a:ext cx="14601585" cy="954107"/>
          </a:xfrm>
          <a:prstGeom prst="rect">
            <a:avLst/>
          </a:prstGeom>
          <a:noFill/>
        </p:spPr>
        <p:txBody>
          <a:bodyPr wrap="square" rtlCol="0">
            <a:spAutoFit/>
          </a:bodyPr>
          <a:lstStyle/>
          <a:p>
            <a:pPr marL="0" marR="0" lvl="0" indent="0" defTabSz="4805938" rtl="0" eaLnBrk="1" fontAlgn="auto" latinLnBrk="0" hangingPunct="1">
              <a:lnSpc>
                <a:spcPct val="100000"/>
              </a:lnSpc>
              <a:spcBef>
                <a:spcPts val="0"/>
              </a:spcBef>
              <a:spcAft>
                <a:spcPts val="0"/>
              </a:spcAft>
              <a:buClrTx/>
              <a:buSzTx/>
              <a:buFontTx/>
              <a:buNone/>
              <a:tabLst/>
              <a:defRPr/>
            </a:pPr>
            <a:r>
              <a:rPr kumimoji="0" lang="en-US" sz="2800" b="1"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Figure 5: </a:t>
            </a:r>
            <a:r>
              <a:rPr kumimoji="0" lang="en-US" sz="2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Simulations of </a:t>
            </a:r>
            <a:r>
              <a:rPr kumimoji="0" lang="en-US" sz="2800" b="0" i="1" u="sng"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non-interacting</a:t>
            </a:r>
            <a:r>
              <a:rPr kumimoji="0" lang="en-US" sz="2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 MPs to investigate dependence on MT pattern. Adapted from Eckel et al, 2022.</a:t>
            </a:r>
          </a:p>
        </p:txBody>
      </p:sp>
      <p:sp>
        <p:nvSpPr>
          <p:cNvPr id="24" name="TextBox 23">
            <a:extLst>
              <a:ext uri="{FF2B5EF4-FFF2-40B4-BE49-F238E27FC236}">
                <a16:creationId xmlns:a16="http://schemas.microsoft.com/office/drawing/2014/main" id="{137D2955-8028-720B-DE0A-E2845D704DED}"/>
              </a:ext>
            </a:extLst>
          </p:cNvPr>
          <p:cNvSpPr txBox="1"/>
          <p:nvPr/>
        </p:nvSpPr>
        <p:spPr>
          <a:xfrm>
            <a:off x="12679609" y="28407657"/>
            <a:ext cx="15824354" cy="3416320"/>
          </a:xfrm>
          <a:prstGeom prst="rect">
            <a:avLst/>
          </a:prstGeom>
          <a:noFill/>
        </p:spPr>
        <p:txBody>
          <a:bodyPr wrap="square" rtlCol="0">
            <a:spAutoFit/>
          </a:bodyPr>
          <a:lstStyle/>
          <a:p>
            <a:pPr marL="571500" marR="0" lvl="0" indent="-571500" algn="l" defTabSz="480593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600"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Flaws in the microtubule (MT) polarity pattern throughout the axon lead to reduced average velocity of motor proteins (MPs), because MPs move in the “wrong” direction when attached to a minus-end-out MT.</a:t>
            </a:r>
          </a:p>
          <a:p>
            <a:pPr marL="571500" marR="0" lvl="0" indent="-571500" algn="l" defTabSz="4805938"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3600"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Motor proteins with high processivity (i.e., that walk long distances before detaching (purple data points) are the most strongly affected by MT polarity flaws.</a:t>
            </a:r>
          </a:p>
        </p:txBody>
      </p:sp>
      <p:sp>
        <p:nvSpPr>
          <p:cNvPr id="26" name="TextBox 25">
            <a:extLst>
              <a:ext uri="{FF2B5EF4-FFF2-40B4-BE49-F238E27FC236}">
                <a16:creationId xmlns:a16="http://schemas.microsoft.com/office/drawing/2014/main" id="{B8D576B9-CCE0-8417-8880-AE13EC1E46AB}"/>
              </a:ext>
            </a:extLst>
          </p:cNvPr>
          <p:cNvSpPr txBox="1"/>
          <p:nvPr/>
        </p:nvSpPr>
        <p:spPr>
          <a:xfrm>
            <a:off x="30053875" y="16329702"/>
            <a:ext cx="12868780" cy="1384995"/>
          </a:xfrm>
          <a:prstGeom prst="rect">
            <a:avLst/>
          </a:prstGeom>
          <a:noFill/>
        </p:spPr>
        <p:txBody>
          <a:bodyPr wrap="square" rtlCol="0">
            <a:spAutoFit/>
          </a:bodyPr>
          <a:lstStyle/>
          <a:p>
            <a:pPr marL="0" marR="0" lvl="0" indent="0" defTabSz="4805938" rtl="0" eaLnBrk="1" fontAlgn="auto" latinLnBrk="0" hangingPunct="1">
              <a:lnSpc>
                <a:spcPct val="100000"/>
              </a:lnSpc>
              <a:spcBef>
                <a:spcPts val="0"/>
              </a:spcBef>
              <a:spcAft>
                <a:spcPts val="0"/>
              </a:spcAft>
              <a:buClrTx/>
              <a:buSzTx/>
              <a:buFontTx/>
              <a:buNone/>
              <a:tabLst/>
              <a:defRPr/>
            </a:pPr>
            <a:r>
              <a:rPr kumimoji="0" lang="en-US" sz="2800" b="1"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Figure 6: </a:t>
            </a:r>
            <a:r>
              <a:rPr kumimoji="0" lang="en-US" sz="2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Simulations of </a:t>
            </a:r>
            <a:r>
              <a:rPr kumimoji="0" lang="en-US" sz="2800" b="0" i="1" u="sng"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interacting</a:t>
            </a:r>
            <a:r>
              <a:rPr kumimoji="0" lang="en-US" sz="2800" b="0" i="1"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 MPs demonstrate that “traffic jams” emerge in regions of flawed MT polarity pattern, interfering with transport mechanisms needed for a healthy axon.</a:t>
            </a:r>
          </a:p>
        </p:txBody>
      </p:sp>
      <p:sp>
        <p:nvSpPr>
          <p:cNvPr id="28" name="TextBox 27">
            <a:extLst>
              <a:ext uri="{FF2B5EF4-FFF2-40B4-BE49-F238E27FC236}">
                <a16:creationId xmlns:a16="http://schemas.microsoft.com/office/drawing/2014/main" id="{9774F4D9-CE95-EEDA-ED1D-A8BAB9083F8A}"/>
              </a:ext>
            </a:extLst>
          </p:cNvPr>
          <p:cNvSpPr txBox="1"/>
          <p:nvPr/>
        </p:nvSpPr>
        <p:spPr>
          <a:xfrm>
            <a:off x="29763212" y="5231255"/>
            <a:ext cx="6400800" cy="369332"/>
          </a:xfrm>
          <a:prstGeom prst="rect">
            <a:avLst/>
          </a:prstGeom>
          <a:noFill/>
        </p:spPr>
        <p:txBody>
          <a:bodyPr wrap="square" rtlCol="0">
            <a:spAutoFit/>
          </a:bodyPr>
          <a:lstStyle/>
          <a:p>
            <a:pPr marL="0" marR="0" lvl="0" indent="0" algn="ctr" defTabSz="4805938" rtl="0" eaLnBrk="1" fontAlgn="auto" latinLnBrk="0" hangingPunct="1">
              <a:lnSpc>
                <a:spcPct val="100000"/>
              </a:lnSpc>
              <a:spcBef>
                <a:spcPts val="0"/>
              </a:spcBef>
              <a:spcAft>
                <a:spcPts val="0"/>
              </a:spcAft>
              <a:buClrTx/>
              <a:buSzTx/>
              <a:buFontTx/>
              <a:buNone/>
              <a:tabLst/>
              <a:defRPr/>
            </a:pPr>
            <a:r>
              <a:rPr kumimoji="0" lang="en-US" sz="180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Sample trajectory: polarity flaw in </a:t>
            </a:r>
            <a:r>
              <a:rPr lang="en-US" sz="1800" dirty="0">
                <a:solidFill>
                  <a:srgbClr val="000000"/>
                </a:solidFill>
                <a:latin typeface="Arial" panose="020B0604020202020204" pitchFamily="34" charset="0"/>
                <a:ea typeface="Times New Roman" panose="02020603050405020304" pitchFamily="18" charset="0"/>
                <a:cs typeface="Times New Roman" panose="02020603050405020304" pitchFamily="18" charset="0"/>
              </a:rPr>
              <a:t>central axon with 10 MT’s</a:t>
            </a:r>
            <a:endParaRPr kumimoji="0" lang="en-US" sz="180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p:txBody>
      </p:sp>
      <p:sp>
        <p:nvSpPr>
          <p:cNvPr id="30" name="TextBox 29">
            <a:extLst>
              <a:ext uri="{FF2B5EF4-FFF2-40B4-BE49-F238E27FC236}">
                <a16:creationId xmlns:a16="http://schemas.microsoft.com/office/drawing/2014/main" id="{AC5A953A-49DA-BE99-259C-D8E8A9904217}"/>
              </a:ext>
            </a:extLst>
          </p:cNvPr>
          <p:cNvSpPr txBox="1"/>
          <p:nvPr/>
        </p:nvSpPr>
        <p:spPr>
          <a:xfrm>
            <a:off x="36290607" y="5244448"/>
            <a:ext cx="6564337" cy="369332"/>
          </a:xfrm>
          <a:prstGeom prst="rect">
            <a:avLst/>
          </a:prstGeom>
          <a:noFill/>
        </p:spPr>
        <p:txBody>
          <a:bodyPr wrap="square" rtlCol="0">
            <a:spAutoFit/>
          </a:bodyPr>
          <a:lstStyle/>
          <a:p>
            <a:pPr marL="0" marR="0" lvl="0" indent="0" algn="ctr" defTabSz="4805938" rtl="0" eaLnBrk="1" fontAlgn="auto" latinLnBrk="0" hangingPunct="1">
              <a:lnSpc>
                <a:spcPct val="100000"/>
              </a:lnSpc>
              <a:spcBef>
                <a:spcPts val="0"/>
              </a:spcBef>
              <a:spcAft>
                <a:spcPts val="0"/>
              </a:spcAft>
              <a:buClrTx/>
              <a:buSzTx/>
              <a:buFontTx/>
              <a:buNone/>
              <a:tabLst/>
              <a:defRPr/>
            </a:pPr>
            <a:r>
              <a:rPr kumimoji="0" lang="en-US" sz="1800" u="none" strike="noStrike" kern="1200" cap="none" spc="0" normalizeH="0" baseline="0" noProof="0" dirty="0">
                <a:ln>
                  <a:noFill/>
                </a:ln>
                <a:solidFill>
                  <a:srgbClr val="000000"/>
                </a:solidFill>
                <a:effectLst/>
                <a:uLnTx/>
                <a:uFillTx/>
                <a:latin typeface="Arial" panose="020B0604020202020204" pitchFamily="34" charset="0"/>
                <a:ea typeface="Times New Roman" panose="02020603050405020304" pitchFamily="18" charset="0"/>
                <a:cs typeface="Times New Roman" panose="02020603050405020304" pitchFamily="18" charset="0"/>
              </a:rPr>
              <a:t>Sample trajectory: polarity flaw in central axon with 100 MT’s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F86782CE24CF84CBBBB6BA617A95B12" ma:contentTypeVersion="12" ma:contentTypeDescription="Create a new document." ma:contentTypeScope="" ma:versionID="7d508d9b98bdcedbf87fea5284cdf9b1">
  <xsd:schema xmlns:xsd="http://www.w3.org/2001/XMLSchema" xmlns:xs="http://www.w3.org/2001/XMLSchema" xmlns:p="http://schemas.microsoft.com/office/2006/metadata/properties" xmlns:ns2="bb69b376-5d76-417c-8bd2-2d24bdfdf616" xmlns:ns3="fa762a6f-4bb3-4cb0-a720-f318dab4a9ea" targetNamespace="http://schemas.microsoft.com/office/2006/metadata/properties" ma:root="true" ma:fieldsID="f01fdd434cb869740d3257a84454f2f4" ns2:_="" ns3:_="">
    <xsd:import namespace="bb69b376-5d76-417c-8bd2-2d24bdfdf616"/>
    <xsd:import namespace="fa762a6f-4bb3-4cb0-a720-f318dab4a9e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b69b376-5d76-417c-8bd2-2d24bdfdf61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3fd73a3d-4756-4a3f-aa93-4c7d32cd113c"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762a6f-4bb3-4cb0-a720-f318dab4a9e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bba96119-56c4-470a-9463-91076ebb2de2}" ma:internalName="TaxCatchAll" ma:showField="CatchAllData" ma:web="fa762a6f-4bb3-4cb0-a720-f318dab4a9e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fa762a6f-4bb3-4cb0-a720-f318dab4a9ea" xsi:nil="true"/>
    <lcf76f155ced4ddcb4097134ff3c332f xmlns="bb69b376-5d76-417c-8bd2-2d24bdfdf61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5AD247A2-2527-4B39-839A-A4CCA050BBDC}">
  <ds:schemaRefs>
    <ds:schemaRef ds:uri="bb69b376-5d76-417c-8bd2-2d24bdfdf616"/>
    <ds:schemaRef ds:uri="fa762a6f-4bb3-4cb0-a720-f318dab4a9e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9A8B2FF-74AF-477C-87AB-26DF8F45F22B}">
  <ds:schemaRefs>
    <ds:schemaRef ds:uri="http://schemas.microsoft.com/sharepoint/v3/contenttype/forms"/>
  </ds:schemaRefs>
</ds:datastoreItem>
</file>

<file path=customXml/itemProps3.xml><?xml version="1.0" encoding="utf-8"?>
<ds:datastoreItem xmlns:ds="http://schemas.openxmlformats.org/officeDocument/2006/customXml" ds:itemID="{E8773BDA-192C-49C2-827E-2D13BAC5CB0B}">
  <ds:schemaRefs>
    <ds:schemaRef ds:uri="http://www.w3.org/XML/1998/namespace"/>
    <ds:schemaRef ds:uri="http://schemas.microsoft.com/office/2006/documentManagement/types"/>
    <ds:schemaRef ds:uri="http://schemas.openxmlformats.org/package/2006/metadata/core-properties"/>
    <ds:schemaRef ds:uri="http://purl.org/dc/dcmitype/"/>
    <ds:schemaRef ds:uri="http://purl.org/dc/terms/"/>
    <ds:schemaRef ds:uri="http://schemas.microsoft.com/office/infopath/2007/PartnerControls"/>
    <ds:schemaRef ds:uri="http://purl.org/dc/elements/1.1/"/>
    <ds:schemaRef ds:uri="fa762a6f-4bb3-4cb0-a720-f318dab4a9ea"/>
    <ds:schemaRef ds:uri="bb69b376-5d76-417c-8bd2-2d24bdfdf616"/>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11685</TotalTime>
  <Words>697</Words>
  <Application>Microsoft Macintosh PowerPoint</Application>
  <PresentationFormat>Custom</PresentationFormat>
  <Paragraphs>48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Office Theme</vt:lpstr>
      <vt:lpstr>Biophysical Model on the Role of Motor Proteins in Axonal Neurodegeneration Roy Cruz Jr1, Bridie Eckel2, Peter W. Baas2, and Erin M. Craig1 1. Dept. Physics, Central Washington University, Ellensburg, WA, 2. Dept. Neurobiology./Anat., Drexel University, Philadelphia, PA </vt:lpstr>
    </vt:vector>
  </TitlesOfParts>
  <Company>Central Washington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Review of SQuaternary Climate in the Pacific Northwest:</dc:title>
  <dc:creator>student</dc:creator>
  <cp:lastModifiedBy>Roy Cruz</cp:lastModifiedBy>
  <cp:revision>71</cp:revision>
  <dcterms:created xsi:type="dcterms:W3CDTF">2010-11-18T03:00:17Z</dcterms:created>
  <dcterms:modified xsi:type="dcterms:W3CDTF">2025-02-16T02:10:41Z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0x010100B0DB52E2415F9F4CADD879EE14504B9C</vt:lpwstr>
  </property>
  <property fmtid="{D5CDD505-2E9C-101B-9397-08002B2CF9AE}" pid="3" name="MediaServiceImageTags">
    <vt:lpwstr/>
  </property>
</Properties>
</file>

<file path=docProps/thumbnail.jpeg>
</file>